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09B4D87-A57A-4478-9780-CD0A7B1A612E}">
  <a:tblStyle styleId="{809B4D87-A57A-4478-9780-CD0A7B1A61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d781cc17e_1_9: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52" name="Google Shape;52;gd781cc17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Good Afternoon. We are Team 59, Planes, Trains, and Biological Things, and we are here to present our results from our PMR design development for Harris under Purdue Honors Engineering.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d781cc17e_1_1: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16" name="Google Shape;116;gd781cc17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As a result, we determined that &lt;insert combo here&gt; would be the most effective PMR design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d74cb0693_0_11: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22" name="Google Shape;122;gd74cb06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The final walking mechanism consisted of 2 alternating bars per side which would propel the PMR forward. We used simulations to confirm the efficacy of this design. &lt;reference simulation picture and traces&gt;. Thus, the PMR can overcome very tall obstacles.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49c27a90_0_0: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30" name="Google Shape;130;g749c27a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The PMR follows the line until the touch sensor is pushed, as we can see in the sketch. Once the touch was pressed the PMR stopped and moved the forklift back up with different powers to determine the bin content, and then outputted to the screen the content.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9c27a90_0_25: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39" name="Google Shape;139;g749c27a9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As we can see in this graph presented, different power levels are needed to lift different weights. We determined the power needed for the maximum weight of each bin. And if the bin was successfully lifted, the touch sensor was pushed in, to confirm the content of the material.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49c27a90_0_10: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46" name="Google Shape;146;g749c27a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In order to identify the bin drop-off locations, flags were created and placed at the drop-off locations as identifiers. As the PMR travels around the track, the ultrasonic sensor checks for the presence of the flag. The robot stops when the flag is detected at less than 1 foot away and beeps 3 times, as this allows for the robot to drop the bin at the center of the drop-off location. Depending on the bin contents, and the number of drop-off locations that the robot has already encountered, it either drops the bin or continues to the next drop-off location.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d74cb0693_0_16: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54" name="Google Shape;154;gd74cb06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The flowchart on the left shows the logic for our code. Here is a quick breakdown. The robot begins by using the light sensor input to follow the line until the touch sensor is depressed by a bin. The PMR then attempts to lift the bin at varying powers to determine the identity of the bin, as Natalie described earlier. The light sensor then guides the robot around the path until a drop-off location is identified, as was explained in the previous slide. If the drop-off location is the correct number for the contents of the bin, the robot will turn to the side slightly, drop the bin, back up turn back, and continue along the path. Otherwise, it continues to walk until the next drop-off location has been reached and repeats the process. Once a bin has been placed, the robot continues to follow the closed-loop path until the touch sensor is depressed again.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d74cb0693_0_30: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61" name="Google Shape;161;gd74cb06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d74cb0693_0_35: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68" name="Google Shape;168;gd74cb06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In conclusion, we believed that our PMR would work effectively throughout the demonstration due to the reasoning behind our designs, as well as the data we collected about our robot’s performance before attending the demo. However, in practice, the PMR did not perform as desired, as the line follow program did not work as effectively as it did in our testing, and thus the PMR was unable to reach the parts of the path where it could demonstrate its abilities in other tasks. In order to improve our PMR design, we recommend that a new, more effective line following program is developed, and the step size of the walking mechanism is reduced in order to ease the line following process and ensure that the PMR gets the chance to display all abilities. We also recommend that the forklift of the bin pick-up mechanism is made more stable so as to prevent the touch sensor from being depressed from it being hit into the ground as the robot bounces from walking. We also recommend that the touch sensor on the bin recognition mechanism is made more sensitive in order to increase the accuracy of the mechanism. Finally, we recommend that the robot is made with lighter materials in its chassis in order to ensure that the motors are strong enough to move the robot forward, while still being stable enough to support the weight of the robot and the bins.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f21fb32da_0_1: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74" name="Google Shape;174;gf21fb32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Thank you for your time. We would now like to open the floor up for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d74cb0693_0_0: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61" name="Google Shape;61;gd74cb0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Our team was tasked with creating a PMR to transport debris from disaster sites for processing with the requirements that it may not have wheels or treads, follow a line around a closed-loop path, pick up bins filled with debris, identify the contents of the bin autonomously, and transport the bin to its designated drop-off location.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d74cb0693_0_6: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68" name="Google Shape;68;gd74cb06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In order to keep the design process on track and advance in the project development, the team focused on a different deliverable each month: october: building the robot, getting the basic structure down, november: completing the logic, december: coming up with results and writing the report</a:t>
            </a:r>
            <a:endParaRPr/>
          </a:p>
          <a:p>
            <a:pPr indent="0" lvl="0" marL="0">
              <a:spcBef>
                <a:spcPts val="0"/>
              </a:spcBef>
              <a:spcAft>
                <a:spcPts val="0"/>
              </a:spcAft>
              <a:buNone/>
            </a:pPr>
            <a:r>
              <a:rPr lang="es"/>
              <a:t>Still, to ensure that all the deliverables correctly integrated with each other, the various parts were continually adapted to ensure that they were compatible with the overall development of the product.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49c27a90_0_36: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75" name="Google Shape;75;g749c27a9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s">
                <a:solidFill>
                  <a:schemeClr val="dk1"/>
                </a:solidFill>
              </a:rPr>
              <a:t>In order to distribute all the work, and optimizing the skills of each member a workload distribution was created. Every group member was the lead on a certain task.  Ryan was in charge of the physical robot, Kathryn in charge of the Software, and I was in charge of keeping up with the paperwork. Still, all group members worked together on all deliverables to ensure that everyone was on the same page on the product development. The overall cooperation was also very useful when brainstorming for solutions, since each member had a different point of view of the project.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d781cbfe3_0_2: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82" name="Google Shape;82;gd781cbfe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First of all, the problem was defined and engineering specifications were created. These were very useful when testing each prototype, to determine if it was actually going to perform as expected and meet the minimum requirements. </a:t>
            </a:r>
            <a:endParaRPr/>
          </a:p>
          <a:p>
            <a:pPr indent="0" lvl="0" marL="0" rtl="0">
              <a:spcBef>
                <a:spcPts val="0"/>
              </a:spcBef>
              <a:spcAft>
                <a:spcPts val="0"/>
              </a:spcAft>
              <a:buNone/>
            </a:pPr>
            <a:r>
              <a:rPr lang="es"/>
              <a:t>Next, we familiarized ourselves with material given, the NXT software, </a:t>
            </a:r>
            <a:endParaRPr/>
          </a:p>
          <a:p>
            <a:pPr indent="0" lvl="0" marL="0" rtl="0">
              <a:spcBef>
                <a:spcPts val="0"/>
              </a:spcBef>
              <a:spcAft>
                <a:spcPts val="0"/>
              </a:spcAft>
              <a:buNone/>
            </a:pPr>
            <a:r>
              <a:rPr lang="es"/>
              <a:t>Then, we brainstormed methods to solve the problem given and gathered them in a morphological chart</a:t>
            </a:r>
            <a:endParaRPr/>
          </a:p>
          <a:p>
            <a:pPr indent="0" lvl="0" marL="0" rtl="0">
              <a:spcBef>
                <a:spcPts val="0"/>
              </a:spcBef>
              <a:spcAft>
                <a:spcPts val="0"/>
              </a:spcAft>
              <a:buNone/>
            </a:pPr>
            <a:r>
              <a:rPr lang="es"/>
              <a:t>Afterwards we created the different prototypes with the different elements and tested them against the specifications</a:t>
            </a:r>
            <a:endParaRPr/>
          </a:p>
          <a:p>
            <a:pPr indent="0" lvl="0" marL="0" rtl="0">
              <a:spcBef>
                <a:spcPts val="0"/>
              </a:spcBef>
              <a:spcAft>
                <a:spcPts val="0"/>
              </a:spcAft>
              <a:buNone/>
            </a:pPr>
            <a:r>
              <a:rPr lang="es"/>
              <a:t>Finally, we collected all the data nd determined the most successful mechanisms for each part.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d781cc17e_0_0: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88" name="Google Shape;88;gd781cc1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These are the engineering specifications that we developed in order to determine whether or not our design was successful, based on the project description and the answers to the Requests for Additional Information from Harris.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d74cb0693_0_25: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94" name="Google Shape;94;gd74cb06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Using a variety of brainstorming strategies, including inspiration from nature, we determined a number of design possibilities for completing each task.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d781cbfe3_0_14: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00" name="Google Shape;100;gd781cbf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We built prototypes using ideas from the morphological chart to test different designs and how components interacted.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d781cbfe3_0_7:notes"/>
          <p:cNvSpPr/>
          <p:nvPr>
            <p:ph idx="2" type="sldImg"/>
          </p:nvPr>
        </p:nvSpPr>
        <p:spPr>
          <a:xfrm>
            <a:off x="381312" y="685800"/>
            <a:ext cx="6096000" cy="3429000"/>
          </a:xfrm>
          <a:custGeom>
            <a:pathLst>
              <a:path extrusionOk="0" h="120000" w="120000">
                <a:moveTo>
                  <a:pt x="0" y="0"/>
                </a:moveTo>
                <a:lnTo>
                  <a:pt x="120000" y="0"/>
                </a:lnTo>
                <a:lnTo>
                  <a:pt x="120000" y="120000"/>
                </a:lnTo>
                <a:lnTo>
                  <a:pt x="0" y="120000"/>
                </a:lnTo>
                <a:close/>
              </a:path>
            </a:pathLst>
          </a:custGeom>
        </p:spPr>
      </p:sp>
      <p:sp>
        <p:nvSpPr>
          <p:cNvPr id="110" name="Google Shape;110;gd781cbf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Testing each prototype revealed their unique strengths and weaknesses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102350" lIns="102350" spcFirstLastPara="1" rIns="102350" wrap="square" tIns="102350"/>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102350" lIns="102350" spcFirstLastPara="1" rIns="102350" wrap="square" tIns="102350"/>
          <a:lstStyle>
            <a:lvl1pPr lvl="0" algn="ctr">
              <a:lnSpc>
                <a:spcPct val="100000"/>
              </a:lnSpc>
              <a:spcBef>
                <a:spcPts val="0"/>
              </a:spcBef>
              <a:spcAft>
                <a:spcPts val="0"/>
              </a:spcAft>
              <a:buSzPts val="3100"/>
              <a:buNone/>
              <a:defRPr sz="3100"/>
            </a:lvl1pPr>
            <a:lvl2pPr lvl="1" algn="ctr">
              <a:lnSpc>
                <a:spcPct val="100000"/>
              </a:lnSpc>
              <a:spcBef>
                <a:spcPts val="0"/>
              </a:spcBef>
              <a:spcAft>
                <a:spcPts val="0"/>
              </a:spcAft>
              <a:buSzPts val="3100"/>
              <a:buNone/>
              <a:defRPr sz="3100"/>
            </a:lvl2pPr>
            <a:lvl3pPr lvl="2" algn="ctr">
              <a:lnSpc>
                <a:spcPct val="100000"/>
              </a:lnSpc>
              <a:spcBef>
                <a:spcPts val="0"/>
              </a:spcBef>
              <a:spcAft>
                <a:spcPts val="0"/>
              </a:spcAft>
              <a:buSzPts val="3100"/>
              <a:buNone/>
              <a:defRPr sz="3100"/>
            </a:lvl3pPr>
            <a:lvl4pPr lvl="3" algn="ctr">
              <a:lnSpc>
                <a:spcPct val="100000"/>
              </a:lnSpc>
              <a:spcBef>
                <a:spcPts val="0"/>
              </a:spcBef>
              <a:spcAft>
                <a:spcPts val="0"/>
              </a:spcAft>
              <a:buSzPts val="3100"/>
              <a:buNone/>
              <a:defRPr sz="3100"/>
            </a:lvl4pPr>
            <a:lvl5pPr lvl="4" algn="ctr">
              <a:lnSpc>
                <a:spcPct val="100000"/>
              </a:lnSpc>
              <a:spcBef>
                <a:spcPts val="0"/>
              </a:spcBef>
              <a:spcAft>
                <a:spcPts val="0"/>
              </a:spcAft>
              <a:buSzPts val="3100"/>
              <a:buNone/>
              <a:defRPr sz="3100"/>
            </a:lvl5pPr>
            <a:lvl6pPr lvl="5" algn="ctr">
              <a:lnSpc>
                <a:spcPct val="100000"/>
              </a:lnSpc>
              <a:spcBef>
                <a:spcPts val="0"/>
              </a:spcBef>
              <a:spcAft>
                <a:spcPts val="0"/>
              </a:spcAft>
              <a:buSzPts val="3100"/>
              <a:buNone/>
              <a:defRPr sz="3100"/>
            </a:lvl6pPr>
            <a:lvl7pPr lvl="6" algn="ctr">
              <a:lnSpc>
                <a:spcPct val="100000"/>
              </a:lnSpc>
              <a:spcBef>
                <a:spcPts val="0"/>
              </a:spcBef>
              <a:spcAft>
                <a:spcPts val="0"/>
              </a:spcAft>
              <a:buSzPts val="3100"/>
              <a:buNone/>
              <a:defRPr sz="3100"/>
            </a:lvl7pPr>
            <a:lvl8pPr lvl="7" algn="ctr">
              <a:lnSpc>
                <a:spcPct val="100000"/>
              </a:lnSpc>
              <a:spcBef>
                <a:spcPts val="0"/>
              </a:spcBef>
              <a:spcAft>
                <a:spcPts val="0"/>
              </a:spcAft>
              <a:buSzPts val="3100"/>
              <a:buNone/>
              <a:defRPr sz="3100"/>
            </a:lvl8pPr>
            <a:lvl9pPr lvl="8" algn="ctr">
              <a:lnSpc>
                <a:spcPct val="100000"/>
              </a:lnSpc>
              <a:spcBef>
                <a:spcPts val="0"/>
              </a:spcBef>
              <a:spcAft>
                <a:spcPts val="0"/>
              </a:spcAft>
              <a:buSzPts val="3100"/>
              <a:buNone/>
              <a:defRPr sz="31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102350" lIns="102350" spcFirstLastPara="1" rIns="102350" wrap="square" tIns="102350"/>
          <a:lstStyle>
            <a:lvl1pPr lvl="0" algn="ctr">
              <a:spcBef>
                <a:spcPts val="0"/>
              </a:spcBef>
              <a:spcAft>
                <a:spcPts val="0"/>
              </a:spcAft>
              <a:buSzPts val="13400"/>
              <a:buNone/>
              <a:defRPr sz="13400"/>
            </a:lvl1pPr>
            <a:lvl2pPr lvl="1" algn="ctr">
              <a:spcBef>
                <a:spcPts val="0"/>
              </a:spcBef>
              <a:spcAft>
                <a:spcPts val="0"/>
              </a:spcAft>
              <a:buSzPts val="13400"/>
              <a:buNone/>
              <a:defRPr sz="13400"/>
            </a:lvl2pPr>
            <a:lvl3pPr lvl="2" algn="ctr">
              <a:spcBef>
                <a:spcPts val="0"/>
              </a:spcBef>
              <a:spcAft>
                <a:spcPts val="0"/>
              </a:spcAft>
              <a:buSzPts val="13400"/>
              <a:buNone/>
              <a:defRPr sz="13400"/>
            </a:lvl3pPr>
            <a:lvl4pPr lvl="3" algn="ctr">
              <a:spcBef>
                <a:spcPts val="0"/>
              </a:spcBef>
              <a:spcAft>
                <a:spcPts val="0"/>
              </a:spcAft>
              <a:buSzPts val="13400"/>
              <a:buNone/>
              <a:defRPr sz="13400"/>
            </a:lvl4pPr>
            <a:lvl5pPr lvl="4" algn="ctr">
              <a:spcBef>
                <a:spcPts val="0"/>
              </a:spcBef>
              <a:spcAft>
                <a:spcPts val="0"/>
              </a:spcAft>
              <a:buSzPts val="13400"/>
              <a:buNone/>
              <a:defRPr sz="13400"/>
            </a:lvl5pPr>
            <a:lvl6pPr lvl="5" algn="ctr">
              <a:spcBef>
                <a:spcPts val="0"/>
              </a:spcBef>
              <a:spcAft>
                <a:spcPts val="0"/>
              </a:spcAft>
              <a:buSzPts val="13400"/>
              <a:buNone/>
              <a:defRPr sz="13400"/>
            </a:lvl6pPr>
            <a:lvl7pPr lvl="6" algn="ctr">
              <a:spcBef>
                <a:spcPts val="0"/>
              </a:spcBef>
              <a:spcAft>
                <a:spcPts val="0"/>
              </a:spcAft>
              <a:buSzPts val="13400"/>
              <a:buNone/>
              <a:defRPr sz="13400"/>
            </a:lvl7pPr>
            <a:lvl8pPr lvl="7" algn="ctr">
              <a:spcBef>
                <a:spcPts val="0"/>
              </a:spcBef>
              <a:spcAft>
                <a:spcPts val="0"/>
              </a:spcAft>
              <a:buSzPts val="13400"/>
              <a:buNone/>
              <a:defRPr sz="13400"/>
            </a:lvl8pPr>
            <a:lvl9pPr lvl="8" algn="ctr">
              <a:spcBef>
                <a:spcPts val="0"/>
              </a:spcBef>
              <a:spcAft>
                <a:spcPts val="0"/>
              </a:spcAft>
              <a:buSzPts val="13400"/>
              <a:buNone/>
              <a:defRPr sz="134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102350" lIns="102350" spcFirstLastPara="1" rIns="102350" wrap="square" tIns="102350"/>
          <a:lstStyle>
            <a:lvl1pPr indent="-355600" lvl="0" marL="457200" algn="ctr">
              <a:spcBef>
                <a:spcPts val="0"/>
              </a:spcBef>
              <a:spcAft>
                <a:spcPts val="0"/>
              </a:spcAft>
              <a:buSzPts val="2000"/>
              <a:buChar char="●"/>
              <a:defRPr/>
            </a:lvl1pPr>
            <a:lvl2pPr indent="-330200" lvl="1" marL="914400" algn="ctr">
              <a:spcBef>
                <a:spcPts val="1800"/>
              </a:spcBef>
              <a:spcAft>
                <a:spcPts val="0"/>
              </a:spcAft>
              <a:buSzPts val="1600"/>
              <a:buChar char="○"/>
              <a:defRPr/>
            </a:lvl2pPr>
            <a:lvl3pPr indent="-330200" lvl="2" marL="1371600" algn="ctr">
              <a:spcBef>
                <a:spcPts val="1800"/>
              </a:spcBef>
              <a:spcAft>
                <a:spcPts val="0"/>
              </a:spcAft>
              <a:buSzPts val="1600"/>
              <a:buChar char="■"/>
              <a:defRPr/>
            </a:lvl3pPr>
            <a:lvl4pPr indent="-330200" lvl="3" marL="1828800" algn="ctr">
              <a:spcBef>
                <a:spcPts val="1800"/>
              </a:spcBef>
              <a:spcAft>
                <a:spcPts val="0"/>
              </a:spcAft>
              <a:buSzPts val="1600"/>
              <a:buChar char="●"/>
              <a:defRPr/>
            </a:lvl4pPr>
            <a:lvl5pPr indent="-330200" lvl="4" marL="2286000" algn="ctr">
              <a:spcBef>
                <a:spcPts val="1800"/>
              </a:spcBef>
              <a:spcAft>
                <a:spcPts val="0"/>
              </a:spcAft>
              <a:buSzPts val="1600"/>
              <a:buChar char="○"/>
              <a:defRPr/>
            </a:lvl5pPr>
            <a:lvl6pPr indent="-330200" lvl="5" marL="2743200" algn="ctr">
              <a:spcBef>
                <a:spcPts val="1800"/>
              </a:spcBef>
              <a:spcAft>
                <a:spcPts val="0"/>
              </a:spcAft>
              <a:buSzPts val="1600"/>
              <a:buChar char="■"/>
              <a:defRPr/>
            </a:lvl6pPr>
            <a:lvl7pPr indent="-330200" lvl="6" marL="3200400" algn="ctr">
              <a:spcBef>
                <a:spcPts val="1800"/>
              </a:spcBef>
              <a:spcAft>
                <a:spcPts val="0"/>
              </a:spcAft>
              <a:buSzPts val="1600"/>
              <a:buChar char="●"/>
              <a:defRPr/>
            </a:lvl7pPr>
            <a:lvl8pPr indent="-330200" lvl="7" marL="3657600" algn="ctr">
              <a:spcBef>
                <a:spcPts val="1800"/>
              </a:spcBef>
              <a:spcAft>
                <a:spcPts val="0"/>
              </a:spcAft>
              <a:buSzPts val="1600"/>
              <a:buChar char="○"/>
              <a:defRPr/>
            </a:lvl8pPr>
            <a:lvl9pPr indent="-330200" lvl="8" marL="4114800" algn="ctr">
              <a:spcBef>
                <a:spcPts val="1800"/>
              </a:spcBef>
              <a:spcAft>
                <a:spcPts val="1800"/>
              </a:spcAft>
              <a:buSzPts val="16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102350" lIns="102350" spcFirstLastPara="1" rIns="102350" wrap="square" tIns="102350"/>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102350" lIns="102350" spcFirstLastPara="1" rIns="102350" wrap="square" tIns="102350"/>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102350" lIns="102350" spcFirstLastPara="1" rIns="102350" wrap="square" tIns="102350"/>
          <a:lstStyle>
            <a:lvl1pPr indent="-355600" lvl="0" marL="457200">
              <a:spcBef>
                <a:spcPts val="0"/>
              </a:spcBef>
              <a:spcAft>
                <a:spcPts val="0"/>
              </a:spcAft>
              <a:buSzPts val="2000"/>
              <a:buChar char="●"/>
              <a:defRPr/>
            </a:lvl1pPr>
            <a:lvl2pPr indent="-330200" lvl="1" marL="914400">
              <a:spcBef>
                <a:spcPts val="1800"/>
              </a:spcBef>
              <a:spcAft>
                <a:spcPts val="0"/>
              </a:spcAft>
              <a:buSzPts val="1600"/>
              <a:buChar char="○"/>
              <a:defRPr/>
            </a:lvl2pPr>
            <a:lvl3pPr indent="-330200" lvl="2" marL="1371600">
              <a:spcBef>
                <a:spcPts val="1800"/>
              </a:spcBef>
              <a:spcAft>
                <a:spcPts val="0"/>
              </a:spcAft>
              <a:buSzPts val="1600"/>
              <a:buChar char="■"/>
              <a:defRPr/>
            </a:lvl3pPr>
            <a:lvl4pPr indent="-330200" lvl="3" marL="1828800">
              <a:spcBef>
                <a:spcPts val="1800"/>
              </a:spcBef>
              <a:spcAft>
                <a:spcPts val="0"/>
              </a:spcAft>
              <a:buSzPts val="1600"/>
              <a:buChar char="●"/>
              <a:defRPr/>
            </a:lvl4pPr>
            <a:lvl5pPr indent="-330200" lvl="4" marL="2286000">
              <a:spcBef>
                <a:spcPts val="1800"/>
              </a:spcBef>
              <a:spcAft>
                <a:spcPts val="0"/>
              </a:spcAft>
              <a:buSzPts val="1600"/>
              <a:buChar char="○"/>
              <a:defRPr/>
            </a:lvl5pPr>
            <a:lvl6pPr indent="-330200" lvl="5" marL="2743200">
              <a:spcBef>
                <a:spcPts val="1800"/>
              </a:spcBef>
              <a:spcAft>
                <a:spcPts val="0"/>
              </a:spcAft>
              <a:buSzPts val="1600"/>
              <a:buChar char="■"/>
              <a:defRPr/>
            </a:lvl6pPr>
            <a:lvl7pPr indent="-330200" lvl="6" marL="3200400">
              <a:spcBef>
                <a:spcPts val="1800"/>
              </a:spcBef>
              <a:spcAft>
                <a:spcPts val="0"/>
              </a:spcAft>
              <a:buSzPts val="1600"/>
              <a:buChar char="●"/>
              <a:defRPr/>
            </a:lvl7pPr>
            <a:lvl8pPr indent="-330200" lvl="7" marL="3657600">
              <a:spcBef>
                <a:spcPts val="1800"/>
              </a:spcBef>
              <a:spcAft>
                <a:spcPts val="0"/>
              </a:spcAft>
              <a:buSzPts val="1600"/>
              <a:buChar char="○"/>
              <a:defRPr/>
            </a:lvl8pPr>
            <a:lvl9pPr indent="-330200" lvl="8" marL="4114800">
              <a:spcBef>
                <a:spcPts val="1800"/>
              </a:spcBef>
              <a:spcAft>
                <a:spcPts val="1800"/>
              </a:spcAft>
              <a:buSzPts val="16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102350" lIns="102350" spcFirstLastPara="1" rIns="102350" wrap="square" tIns="102350"/>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102350" lIns="102350" spcFirstLastPara="1" rIns="102350" wrap="square" tIns="102350"/>
          <a:lstStyle>
            <a:lvl1pPr indent="-330200" lvl="0" marL="457200">
              <a:spcBef>
                <a:spcPts val="0"/>
              </a:spcBef>
              <a:spcAft>
                <a:spcPts val="0"/>
              </a:spcAft>
              <a:buSzPts val="1600"/>
              <a:buChar char="●"/>
              <a:defRPr sz="16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102350" lIns="102350" spcFirstLastPara="1" rIns="102350" wrap="square" tIns="102350"/>
          <a:lstStyle>
            <a:lvl1pPr indent="-330200" lvl="0" marL="457200">
              <a:spcBef>
                <a:spcPts val="0"/>
              </a:spcBef>
              <a:spcAft>
                <a:spcPts val="0"/>
              </a:spcAft>
              <a:buSzPts val="1600"/>
              <a:buChar char="●"/>
              <a:defRPr sz="16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102350" lIns="102350" spcFirstLastPara="1" rIns="102350" wrap="square" tIns="102350"/>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102350" lIns="102350" spcFirstLastPara="1" rIns="102350" wrap="square" tIns="102350"/>
          <a:lstStyle>
            <a:lvl1pPr lvl="0">
              <a:spcBef>
                <a:spcPts val="0"/>
              </a:spcBef>
              <a:spcAft>
                <a:spcPts val="0"/>
              </a:spcAft>
              <a:buSzPts val="2700"/>
              <a:buNone/>
              <a:defRPr sz="2700"/>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102350" lIns="102350" spcFirstLastPara="1" rIns="102350" wrap="square" tIns="102350"/>
          <a:lstStyle>
            <a:lvl1pPr indent="-311150" lvl="0" marL="457200">
              <a:spcBef>
                <a:spcPts val="0"/>
              </a:spcBef>
              <a:spcAft>
                <a:spcPts val="0"/>
              </a:spcAft>
              <a:buSzPts val="1300"/>
              <a:buChar char="●"/>
              <a:defRPr sz="1300"/>
            </a:lvl1pPr>
            <a:lvl2pPr indent="-311150" lvl="1" marL="914400">
              <a:spcBef>
                <a:spcPts val="1800"/>
              </a:spcBef>
              <a:spcAft>
                <a:spcPts val="0"/>
              </a:spcAft>
              <a:buSzPts val="1300"/>
              <a:buChar char="○"/>
              <a:defRPr sz="1300"/>
            </a:lvl2pPr>
            <a:lvl3pPr indent="-311150" lvl="2" marL="1371600">
              <a:spcBef>
                <a:spcPts val="1800"/>
              </a:spcBef>
              <a:spcAft>
                <a:spcPts val="0"/>
              </a:spcAft>
              <a:buSzPts val="1300"/>
              <a:buChar char="■"/>
              <a:defRPr sz="1300"/>
            </a:lvl3pPr>
            <a:lvl4pPr indent="-311150" lvl="3" marL="1828800">
              <a:spcBef>
                <a:spcPts val="1800"/>
              </a:spcBef>
              <a:spcAft>
                <a:spcPts val="0"/>
              </a:spcAft>
              <a:buSzPts val="1300"/>
              <a:buChar char="●"/>
              <a:defRPr sz="1300"/>
            </a:lvl4pPr>
            <a:lvl5pPr indent="-311150" lvl="4" marL="2286000">
              <a:spcBef>
                <a:spcPts val="1800"/>
              </a:spcBef>
              <a:spcAft>
                <a:spcPts val="0"/>
              </a:spcAft>
              <a:buSzPts val="1300"/>
              <a:buChar char="○"/>
              <a:defRPr sz="1300"/>
            </a:lvl5pPr>
            <a:lvl6pPr indent="-311150" lvl="5" marL="2743200">
              <a:spcBef>
                <a:spcPts val="1800"/>
              </a:spcBef>
              <a:spcAft>
                <a:spcPts val="0"/>
              </a:spcAft>
              <a:buSzPts val="1300"/>
              <a:buChar char="■"/>
              <a:defRPr sz="1300"/>
            </a:lvl6pPr>
            <a:lvl7pPr indent="-311150" lvl="6" marL="3200400">
              <a:spcBef>
                <a:spcPts val="1800"/>
              </a:spcBef>
              <a:spcAft>
                <a:spcPts val="0"/>
              </a:spcAft>
              <a:buSzPts val="1300"/>
              <a:buChar char="●"/>
              <a:defRPr sz="1300"/>
            </a:lvl7pPr>
            <a:lvl8pPr indent="-311150" lvl="7" marL="3657600">
              <a:spcBef>
                <a:spcPts val="1800"/>
              </a:spcBef>
              <a:spcAft>
                <a:spcPts val="0"/>
              </a:spcAft>
              <a:buSzPts val="1300"/>
              <a:buChar char="○"/>
              <a:defRPr sz="1300"/>
            </a:lvl8pPr>
            <a:lvl9pPr indent="-311150" lvl="8" marL="4114800">
              <a:spcBef>
                <a:spcPts val="1800"/>
              </a:spcBef>
              <a:spcAft>
                <a:spcPts val="1800"/>
              </a:spcAft>
              <a:buSzPts val="1300"/>
              <a:buChar char="■"/>
              <a:defRPr sz="13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102350" lIns="102350" spcFirstLastPara="1" rIns="102350" wrap="square" tIns="102350"/>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102350" lIns="102350" spcFirstLastPara="1" rIns="102350" wrap="square" tIns="102350">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102350" lIns="102350" spcFirstLastPara="1" rIns="102350" wrap="square" tIns="102350"/>
          <a:lstStyle>
            <a:lvl1pPr lvl="0" algn="ctr">
              <a:spcBef>
                <a:spcPts val="0"/>
              </a:spcBef>
              <a:spcAft>
                <a:spcPts val="0"/>
              </a:spcAft>
              <a:buSzPts val="4700"/>
              <a:buNone/>
              <a:defRPr sz="4700"/>
            </a:lvl1pPr>
            <a:lvl2pPr lvl="1" algn="ctr">
              <a:spcBef>
                <a:spcPts val="0"/>
              </a:spcBef>
              <a:spcAft>
                <a:spcPts val="0"/>
              </a:spcAft>
              <a:buSzPts val="4700"/>
              <a:buNone/>
              <a:defRPr sz="4700"/>
            </a:lvl2pPr>
            <a:lvl3pPr lvl="2" algn="ctr">
              <a:spcBef>
                <a:spcPts val="0"/>
              </a:spcBef>
              <a:spcAft>
                <a:spcPts val="0"/>
              </a:spcAft>
              <a:buSzPts val="4700"/>
              <a:buNone/>
              <a:defRPr sz="4700"/>
            </a:lvl3pPr>
            <a:lvl4pPr lvl="3" algn="ctr">
              <a:spcBef>
                <a:spcPts val="0"/>
              </a:spcBef>
              <a:spcAft>
                <a:spcPts val="0"/>
              </a:spcAft>
              <a:buSzPts val="4700"/>
              <a:buNone/>
              <a:defRPr sz="4700"/>
            </a:lvl4pPr>
            <a:lvl5pPr lvl="4" algn="ctr">
              <a:spcBef>
                <a:spcPts val="0"/>
              </a:spcBef>
              <a:spcAft>
                <a:spcPts val="0"/>
              </a:spcAft>
              <a:buSzPts val="4700"/>
              <a:buNone/>
              <a:defRPr sz="4700"/>
            </a:lvl5pPr>
            <a:lvl6pPr lvl="5" algn="ctr">
              <a:spcBef>
                <a:spcPts val="0"/>
              </a:spcBef>
              <a:spcAft>
                <a:spcPts val="0"/>
              </a:spcAft>
              <a:buSzPts val="4700"/>
              <a:buNone/>
              <a:defRPr sz="4700"/>
            </a:lvl6pPr>
            <a:lvl7pPr lvl="6" algn="ctr">
              <a:spcBef>
                <a:spcPts val="0"/>
              </a:spcBef>
              <a:spcAft>
                <a:spcPts val="0"/>
              </a:spcAft>
              <a:buSzPts val="4700"/>
              <a:buNone/>
              <a:defRPr sz="4700"/>
            </a:lvl7pPr>
            <a:lvl8pPr lvl="7" algn="ctr">
              <a:spcBef>
                <a:spcPts val="0"/>
              </a:spcBef>
              <a:spcAft>
                <a:spcPts val="0"/>
              </a:spcAft>
              <a:buSzPts val="4700"/>
              <a:buNone/>
              <a:defRPr sz="4700"/>
            </a:lvl8pPr>
            <a:lvl9pPr lvl="8" algn="ctr">
              <a:spcBef>
                <a:spcPts val="0"/>
              </a:spcBef>
              <a:spcAft>
                <a:spcPts val="0"/>
              </a:spcAft>
              <a:buSzPts val="4700"/>
              <a:buNone/>
              <a:defRPr sz="47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102350" lIns="102350" spcFirstLastPara="1" rIns="102350" wrap="square" tIns="102350"/>
          <a:lstStyle>
            <a:lvl1pPr lvl="0" algn="ctr">
              <a:lnSpc>
                <a:spcPct val="100000"/>
              </a:lnSpc>
              <a:spcBef>
                <a:spcPts val="0"/>
              </a:spcBef>
              <a:spcAft>
                <a:spcPts val="0"/>
              </a:spcAft>
              <a:buSzPts val="2300"/>
              <a:buNone/>
              <a:defRPr sz="23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102350" lIns="102350" spcFirstLastPara="1" rIns="102350" wrap="square" tIns="102350"/>
          <a:lstStyle>
            <a:lvl1pPr indent="-355600" lvl="0" marL="457200">
              <a:spcBef>
                <a:spcPts val="0"/>
              </a:spcBef>
              <a:spcAft>
                <a:spcPts val="0"/>
              </a:spcAft>
              <a:buSzPts val="2000"/>
              <a:buChar char="●"/>
              <a:defRPr/>
            </a:lvl1pPr>
            <a:lvl2pPr indent="-330200" lvl="1" marL="914400">
              <a:spcBef>
                <a:spcPts val="1800"/>
              </a:spcBef>
              <a:spcAft>
                <a:spcPts val="0"/>
              </a:spcAft>
              <a:buSzPts val="1600"/>
              <a:buChar char="○"/>
              <a:defRPr/>
            </a:lvl2pPr>
            <a:lvl3pPr indent="-330200" lvl="2" marL="1371600">
              <a:spcBef>
                <a:spcPts val="1800"/>
              </a:spcBef>
              <a:spcAft>
                <a:spcPts val="0"/>
              </a:spcAft>
              <a:buSzPts val="1600"/>
              <a:buChar char="■"/>
              <a:defRPr/>
            </a:lvl3pPr>
            <a:lvl4pPr indent="-330200" lvl="3" marL="1828800">
              <a:spcBef>
                <a:spcPts val="1800"/>
              </a:spcBef>
              <a:spcAft>
                <a:spcPts val="0"/>
              </a:spcAft>
              <a:buSzPts val="1600"/>
              <a:buChar char="●"/>
              <a:defRPr/>
            </a:lvl4pPr>
            <a:lvl5pPr indent="-330200" lvl="4" marL="2286000">
              <a:spcBef>
                <a:spcPts val="1800"/>
              </a:spcBef>
              <a:spcAft>
                <a:spcPts val="0"/>
              </a:spcAft>
              <a:buSzPts val="1600"/>
              <a:buChar char="○"/>
              <a:defRPr/>
            </a:lvl5pPr>
            <a:lvl6pPr indent="-330200" lvl="5" marL="2743200">
              <a:spcBef>
                <a:spcPts val="1800"/>
              </a:spcBef>
              <a:spcAft>
                <a:spcPts val="0"/>
              </a:spcAft>
              <a:buSzPts val="1600"/>
              <a:buChar char="■"/>
              <a:defRPr/>
            </a:lvl6pPr>
            <a:lvl7pPr indent="-330200" lvl="6" marL="3200400">
              <a:spcBef>
                <a:spcPts val="1800"/>
              </a:spcBef>
              <a:spcAft>
                <a:spcPts val="0"/>
              </a:spcAft>
              <a:buSzPts val="1600"/>
              <a:buChar char="●"/>
              <a:defRPr/>
            </a:lvl7pPr>
            <a:lvl8pPr indent="-330200" lvl="7" marL="3657600">
              <a:spcBef>
                <a:spcPts val="1800"/>
              </a:spcBef>
              <a:spcAft>
                <a:spcPts val="0"/>
              </a:spcAft>
              <a:buSzPts val="1600"/>
              <a:buChar char="○"/>
              <a:defRPr/>
            </a:lvl8pPr>
            <a:lvl9pPr indent="-330200" lvl="8" marL="4114800">
              <a:spcBef>
                <a:spcPts val="1800"/>
              </a:spcBef>
              <a:spcAft>
                <a:spcPts val="1800"/>
              </a:spcAft>
              <a:buSzPts val="16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102350" lIns="102350" spcFirstLastPara="1" rIns="102350" wrap="square" tIns="102350"/>
          <a:lstStyle>
            <a:lvl1pPr indent="-228600" lvl="0" marL="457200">
              <a:lnSpc>
                <a:spcPct val="100000"/>
              </a:lnSpc>
              <a:spcBef>
                <a:spcPts val="0"/>
              </a:spcBef>
              <a:spcAft>
                <a:spcPts val="0"/>
              </a:spcAft>
              <a:buSzPts val="2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102350" lIns="102350" spcFirstLastPara="1" rIns="102350" wrap="square" tIns="1023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102350" lIns="102350" spcFirstLastPara="1" rIns="102350" wrap="square" tIns="102350"/>
          <a:lstStyle>
            <a:lvl1pPr lvl="0">
              <a:spcBef>
                <a:spcPts val="0"/>
              </a:spcBef>
              <a:spcAft>
                <a:spcPts val="0"/>
              </a:spcAft>
              <a:buClr>
                <a:schemeClr val="dk1"/>
              </a:buClr>
              <a:buSzPts val="3100"/>
              <a:buNone/>
              <a:defRPr sz="3100">
                <a:solidFill>
                  <a:schemeClr val="dk1"/>
                </a:solidFill>
              </a:defRPr>
            </a:lvl1pPr>
            <a:lvl2pPr lvl="1">
              <a:spcBef>
                <a:spcPts val="0"/>
              </a:spcBef>
              <a:spcAft>
                <a:spcPts val="0"/>
              </a:spcAft>
              <a:buClr>
                <a:schemeClr val="dk1"/>
              </a:buClr>
              <a:buSzPts val="3100"/>
              <a:buNone/>
              <a:defRPr sz="3100">
                <a:solidFill>
                  <a:schemeClr val="dk1"/>
                </a:solidFill>
              </a:defRPr>
            </a:lvl2pPr>
            <a:lvl3pPr lvl="2">
              <a:spcBef>
                <a:spcPts val="0"/>
              </a:spcBef>
              <a:spcAft>
                <a:spcPts val="0"/>
              </a:spcAft>
              <a:buClr>
                <a:schemeClr val="dk1"/>
              </a:buClr>
              <a:buSzPts val="3100"/>
              <a:buNone/>
              <a:defRPr sz="3100">
                <a:solidFill>
                  <a:schemeClr val="dk1"/>
                </a:solidFill>
              </a:defRPr>
            </a:lvl3pPr>
            <a:lvl4pPr lvl="3">
              <a:spcBef>
                <a:spcPts val="0"/>
              </a:spcBef>
              <a:spcAft>
                <a:spcPts val="0"/>
              </a:spcAft>
              <a:buClr>
                <a:schemeClr val="dk1"/>
              </a:buClr>
              <a:buSzPts val="3100"/>
              <a:buNone/>
              <a:defRPr sz="3100">
                <a:solidFill>
                  <a:schemeClr val="dk1"/>
                </a:solidFill>
              </a:defRPr>
            </a:lvl4pPr>
            <a:lvl5pPr lvl="4">
              <a:spcBef>
                <a:spcPts val="0"/>
              </a:spcBef>
              <a:spcAft>
                <a:spcPts val="0"/>
              </a:spcAft>
              <a:buClr>
                <a:schemeClr val="dk1"/>
              </a:buClr>
              <a:buSzPts val="3100"/>
              <a:buNone/>
              <a:defRPr sz="3100">
                <a:solidFill>
                  <a:schemeClr val="dk1"/>
                </a:solidFill>
              </a:defRPr>
            </a:lvl5pPr>
            <a:lvl6pPr lvl="5">
              <a:spcBef>
                <a:spcPts val="0"/>
              </a:spcBef>
              <a:spcAft>
                <a:spcPts val="0"/>
              </a:spcAft>
              <a:buClr>
                <a:schemeClr val="dk1"/>
              </a:buClr>
              <a:buSzPts val="3100"/>
              <a:buNone/>
              <a:defRPr sz="3100">
                <a:solidFill>
                  <a:schemeClr val="dk1"/>
                </a:solidFill>
              </a:defRPr>
            </a:lvl6pPr>
            <a:lvl7pPr lvl="6">
              <a:spcBef>
                <a:spcPts val="0"/>
              </a:spcBef>
              <a:spcAft>
                <a:spcPts val="0"/>
              </a:spcAft>
              <a:buClr>
                <a:schemeClr val="dk1"/>
              </a:buClr>
              <a:buSzPts val="3100"/>
              <a:buNone/>
              <a:defRPr sz="3100">
                <a:solidFill>
                  <a:schemeClr val="dk1"/>
                </a:solidFill>
              </a:defRPr>
            </a:lvl7pPr>
            <a:lvl8pPr lvl="7">
              <a:spcBef>
                <a:spcPts val="0"/>
              </a:spcBef>
              <a:spcAft>
                <a:spcPts val="0"/>
              </a:spcAft>
              <a:buClr>
                <a:schemeClr val="dk1"/>
              </a:buClr>
              <a:buSzPts val="3100"/>
              <a:buNone/>
              <a:defRPr sz="3100">
                <a:solidFill>
                  <a:schemeClr val="dk1"/>
                </a:solidFill>
              </a:defRPr>
            </a:lvl8pPr>
            <a:lvl9pPr lvl="8">
              <a:spcBef>
                <a:spcPts val="0"/>
              </a:spcBef>
              <a:spcAft>
                <a:spcPts val="0"/>
              </a:spcAft>
              <a:buClr>
                <a:schemeClr val="dk1"/>
              </a:buClr>
              <a:buSzPts val="3100"/>
              <a:buNone/>
              <a:defRPr sz="31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102350" lIns="102350" spcFirstLastPara="1" rIns="102350" wrap="square" tIns="102350"/>
          <a:lstStyle>
            <a:lvl1pPr indent="-355600" lvl="0" marL="457200">
              <a:lnSpc>
                <a:spcPct val="115000"/>
              </a:lnSpc>
              <a:spcBef>
                <a:spcPts val="0"/>
              </a:spcBef>
              <a:spcAft>
                <a:spcPts val="0"/>
              </a:spcAft>
              <a:buClr>
                <a:schemeClr val="dk2"/>
              </a:buClr>
              <a:buSzPts val="2000"/>
              <a:buChar char="●"/>
              <a:defRPr sz="2000">
                <a:solidFill>
                  <a:schemeClr val="dk2"/>
                </a:solidFill>
              </a:defRPr>
            </a:lvl1pPr>
            <a:lvl2pPr indent="-330200" lvl="1" marL="914400">
              <a:lnSpc>
                <a:spcPct val="115000"/>
              </a:lnSpc>
              <a:spcBef>
                <a:spcPts val="1800"/>
              </a:spcBef>
              <a:spcAft>
                <a:spcPts val="0"/>
              </a:spcAft>
              <a:buClr>
                <a:schemeClr val="dk2"/>
              </a:buClr>
              <a:buSzPts val="1600"/>
              <a:buChar char="○"/>
              <a:defRPr sz="1600">
                <a:solidFill>
                  <a:schemeClr val="dk2"/>
                </a:solidFill>
              </a:defRPr>
            </a:lvl2pPr>
            <a:lvl3pPr indent="-330200" lvl="2" marL="1371600">
              <a:lnSpc>
                <a:spcPct val="115000"/>
              </a:lnSpc>
              <a:spcBef>
                <a:spcPts val="1800"/>
              </a:spcBef>
              <a:spcAft>
                <a:spcPts val="0"/>
              </a:spcAft>
              <a:buClr>
                <a:schemeClr val="dk2"/>
              </a:buClr>
              <a:buSzPts val="1600"/>
              <a:buChar char="■"/>
              <a:defRPr sz="1600">
                <a:solidFill>
                  <a:schemeClr val="dk2"/>
                </a:solidFill>
              </a:defRPr>
            </a:lvl3pPr>
            <a:lvl4pPr indent="-330200" lvl="3" marL="1828800">
              <a:lnSpc>
                <a:spcPct val="115000"/>
              </a:lnSpc>
              <a:spcBef>
                <a:spcPts val="1800"/>
              </a:spcBef>
              <a:spcAft>
                <a:spcPts val="0"/>
              </a:spcAft>
              <a:buClr>
                <a:schemeClr val="dk2"/>
              </a:buClr>
              <a:buSzPts val="1600"/>
              <a:buChar char="●"/>
              <a:defRPr sz="1600">
                <a:solidFill>
                  <a:schemeClr val="dk2"/>
                </a:solidFill>
              </a:defRPr>
            </a:lvl4pPr>
            <a:lvl5pPr indent="-330200" lvl="4" marL="2286000">
              <a:lnSpc>
                <a:spcPct val="115000"/>
              </a:lnSpc>
              <a:spcBef>
                <a:spcPts val="1800"/>
              </a:spcBef>
              <a:spcAft>
                <a:spcPts val="0"/>
              </a:spcAft>
              <a:buClr>
                <a:schemeClr val="dk2"/>
              </a:buClr>
              <a:buSzPts val="1600"/>
              <a:buChar char="○"/>
              <a:defRPr sz="1600">
                <a:solidFill>
                  <a:schemeClr val="dk2"/>
                </a:solidFill>
              </a:defRPr>
            </a:lvl5pPr>
            <a:lvl6pPr indent="-330200" lvl="5" marL="2743200">
              <a:lnSpc>
                <a:spcPct val="115000"/>
              </a:lnSpc>
              <a:spcBef>
                <a:spcPts val="1800"/>
              </a:spcBef>
              <a:spcAft>
                <a:spcPts val="0"/>
              </a:spcAft>
              <a:buClr>
                <a:schemeClr val="dk2"/>
              </a:buClr>
              <a:buSzPts val="1600"/>
              <a:buChar char="■"/>
              <a:defRPr sz="1600">
                <a:solidFill>
                  <a:schemeClr val="dk2"/>
                </a:solidFill>
              </a:defRPr>
            </a:lvl6pPr>
            <a:lvl7pPr indent="-330200" lvl="6" marL="3200400">
              <a:lnSpc>
                <a:spcPct val="115000"/>
              </a:lnSpc>
              <a:spcBef>
                <a:spcPts val="1800"/>
              </a:spcBef>
              <a:spcAft>
                <a:spcPts val="0"/>
              </a:spcAft>
              <a:buClr>
                <a:schemeClr val="dk2"/>
              </a:buClr>
              <a:buSzPts val="1600"/>
              <a:buChar char="●"/>
              <a:defRPr sz="1600">
                <a:solidFill>
                  <a:schemeClr val="dk2"/>
                </a:solidFill>
              </a:defRPr>
            </a:lvl7pPr>
            <a:lvl8pPr indent="-330200" lvl="7" marL="3657600">
              <a:lnSpc>
                <a:spcPct val="115000"/>
              </a:lnSpc>
              <a:spcBef>
                <a:spcPts val="1800"/>
              </a:spcBef>
              <a:spcAft>
                <a:spcPts val="0"/>
              </a:spcAft>
              <a:buClr>
                <a:schemeClr val="dk2"/>
              </a:buClr>
              <a:buSzPts val="1600"/>
              <a:buChar char="○"/>
              <a:defRPr sz="1600">
                <a:solidFill>
                  <a:schemeClr val="dk2"/>
                </a:solidFill>
              </a:defRPr>
            </a:lvl8pPr>
            <a:lvl9pPr indent="-330200" lvl="8" marL="4114800">
              <a:lnSpc>
                <a:spcPct val="115000"/>
              </a:lnSpc>
              <a:spcBef>
                <a:spcPts val="1800"/>
              </a:spcBef>
              <a:spcAft>
                <a:spcPts val="1800"/>
              </a:spcAft>
              <a:buClr>
                <a:schemeClr val="dk2"/>
              </a:buClr>
              <a:buSzPts val="1600"/>
              <a:buChar char="■"/>
              <a:defRPr sz="1600">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102350" lIns="102350" spcFirstLastPara="1" rIns="102350" wrap="square" tIns="102350">
            <a:no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11.jpg"/><Relationship Id="rId5" Type="http://schemas.openxmlformats.org/officeDocument/2006/relationships/image" Target="../media/image6.jp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spreadsheets/d/1RuGb8fFjh5taHY6jwVr5qTETKUyCN-eFtiXPPLuFM54/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7.jpg"/><Relationship Id="rId5" Type="http://schemas.openxmlformats.org/officeDocument/2006/relationships/image" Target="../media/image19.png"/><Relationship Id="rId6"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633749"/>
            <a:ext cx="9144000" cy="1294800"/>
          </a:xfrm>
          <a:prstGeom prst="rect">
            <a:avLst/>
          </a:prstGeom>
          <a:ln cap="flat" cmpd="sng" w="76200">
            <a:solidFill>
              <a:srgbClr val="000000"/>
            </a:solidFill>
            <a:prstDash val="solid"/>
            <a:round/>
            <a:headEnd len="sm" w="sm" type="none"/>
            <a:tailEnd len="sm" w="sm" type="none"/>
          </a:ln>
        </p:spPr>
        <p:txBody>
          <a:bodyPr anchorCtr="0" anchor="t" bIns="102350" lIns="102350" spcFirstLastPara="1" rIns="102350" wrap="square" tIns="102350">
            <a:noAutofit/>
          </a:bodyPr>
          <a:lstStyle/>
          <a:p>
            <a:pPr indent="0" lvl="0" marL="0" rtl="0" algn="ctr">
              <a:spcBef>
                <a:spcPts val="0"/>
              </a:spcBef>
              <a:spcAft>
                <a:spcPts val="0"/>
              </a:spcAft>
              <a:buNone/>
            </a:pPr>
            <a:r>
              <a:rPr lang="es"/>
              <a:t>Prototype Mover Robot</a:t>
            </a:r>
            <a:endParaRPr/>
          </a:p>
          <a:p>
            <a:pPr indent="0" lvl="0" marL="0" rtl="0" algn="ctr">
              <a:spcBef>
                <a:spcPts val="0"/>
              </a:spcBef>
              <a:spcAft>
                <a:spcPts val="0"/>
              </a:spcAft>
              <a:buNone/>
            </a:pPr>
            <a:r>
              <a:rPr lang="es" sz="2000"/>
              <a:t>ENGINEERING 141 - Honors Creativity and Innovation in Engineering Design I </a:t>
            </a:r>
            <a:endParaRPr sz="2000"/>
          </a:p>
          <a:p>
            <a:pPr indent="0" lvl="0" marL="0" rtl="0" algn="ctr">
              <a:spcBef>
                <a:spcPts val="0"/>
              </a:spcBef>
              <a:spcAft>
                <a:spcPts val="0"/>
              </a:spcAft>
              <a:buNone/>
            </a:pPr>
            <a:r>
              <a:rPr lang="es" sz="1600"/>
              <a:t>Kathryn Atherton, Ryan Hellyer, Natalie Zimmermann</a:t>
            </a:r>
            <a:endParaRPr sz="1600"/>
          </a:p>
          <a:p>
            <a:pPr indent="0" lvl="0" marL="0" rtl="0" algn="ctr">
              <a:spcBef>
                <a:spcPts val="0"/>
              </a:spcBef>
              <a:spcAft>
                <a:spcPts val="0"/>
              </a:spcAft>
              <a:buNone/>
            </a:pPr>
            <a:r>
              <a:t/>
            </a:r>
            <a:endParaRPr/>
          </a:p>
          <a:p>
            <a:pPr indent="0" lvl="0" mar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5799949" y="48088"/>
            <a:ext cx="3062534" cy="1020844"/>
          </a:xfrm>
          <a:prstGeom prst="rect">
            <a:avLst/>
          </a:prstGeom>
          <a:noFill/>
          <a:ln>
            <a:noFill/>
          </a:ln>
        </p:spPr>
      </p:pic>
      <p:pic>
        <p:nvPicPr>
          <p:cNvPr id="56" name="Google Shape;56;p13"/>
          <p:cNvPicPr preferRelativeResize="0"/>
          <p:nvPr/>
        </p:nvPicPr>
        <p:blipFill>
          <a:blip r:embed="rId4">
            <a:alphaModFix/>
          </a:blip>
          <a:stretch>
            <a:fillRect/>
          </a:stretch>
        </p:blipFill>
        <p:spPr>
          <a:xfrm>
            <a:off x="78960" y="3365820"/>
            <a:ext cx="2745921" cy="1716894"/>
          </a:xfrm>
          <a:prstGeom prst="rect">
            <a:avLst/>
          </a:prstGeom>
          <a:noFill/>
          <a:ln>
            <a:noFill/>
          </a:ln>
        </p:spPr>
      </p:pic>
      <p:pic>
        <p:nvPicPr>
          <p:cNvPr descr="Resultado de imagen para purdue honors college" id="57" name="Google Shape;57;p13"/>
          <p:cNvPicPr preferRelativeResize="0"/>
          <p:nvPr/>
        </p:nvPicPr>
        <p:blipFill>
          <a:blip r:embed="rId5">
            <a:alphaModFix/>
          </a:blip>
          <a:stretch>
            <a:fillRect/>
          </a:stretch>
        </p:blipFill>
        <p:spPr>
          <a:xfrm>
            <a:off x="350510" y="113017"/>
            <a:ext cx="2881141" cy="890989"/>
          </a:xfrm>
          <a:prstGeom prst="rect">
            <a:avLst/>
          </a:prstGeom>
          <a:noFill/>
          <a:ln>
            <a:noFill/>
          </a:ln>
        </p:spPr>
      </p:pic>
      <p:pic>
        <p:nvPicPr>
          <p:cNvPr descr="Resultado de imagen para Harris Company" id="58" name="Google Shape;58;p13"/>
          <p:cNvPicPr preferRelativeResize="0"/>
          <p:nvPr/>
        </p:nvPicPr>
        <p:blipFill>
          <a:blip r:embed="rId6">
            <a:alphaModFix/>
          </a:blip>
          <a:stretch>
            <a:fillRect/>
          </a:stretch>
        </p:blipFill>
        <p:spPr>
          <a:xfrm>
            <a:off x="5947139" y="3774798"/>
            <a:ext cx="3042625" cy="8989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290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DESIGNS CHOSEN</a:t>
            </a:r>
            <a:endParaRPr/>
          </a:p>
        </p:txBody>
      </p:sp>
      <p:graphicFrame>
        <p:nvGraphicFramePr>
          <p:cNvPr id="119" name="Google Shape;119;p22"/>
          <p:cNvGraphicFramePr/>
          <p:nvPr/>
        </p:nvGraphicFramePr>
        <p:xfrm>
          <a:off x="13895" y="969695"/>
          <a:ext cx="3000000" cy="3000000"/>
        </p:xfrm>
        <a:graphic>
          <a:graphicData uri="http://schemas.openxmlformats.org/drawingml/2006/table">
            <a:tbl>
              <a:tblPr>
                <a:noFill/>
                <a:tableStyleId>{809B4D87-A57A-4478-9780-CD0A7B1A612E}</a:tableStyleId>
              </a:tblPr>
              <a:tblGrid>
                <a:gridCol w="1333625"/>
                <a:gridCol w="2641975"/>
                <a:gridCol w="1323275"/>
                <a:gridCol w="474600"/>
                <a:gridCol w="87025"/>
                <a:gridCol w="1547500"/>
                <a:gridCol w="88075"/>
                <a:gridCol w="1620125"/>
              </a:tblGrid>
              <a:tr h="930550">
                <a:tc>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Walking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200"/>
                        <a:buFont typeface="Arial"/>
                        <a:buNone/>
                      </a:pPr>
                      <a:r>
                        <a:rPr lang="es" sz="1500">
                          <a:solidFill>
                            <a:srgbClr val="666666"/>
                          </a:solidFill>
                        </a:rPr>
                        <a:t>2 bars as feet</a:t>
                      </a:r>
                      <a:endParaRPr sz="1500">
                        <a:solidFill>
                          <a:srgbClr val="666666"/>
                        </a:solidFill>
                      </a:endParaRPr>
                    </a:p>
                    <a:p>
                      <a:pPr indent="0" lvl="0" marL="0" rtl="0" algn="ctr">
                        <a:spcBef>
                          <a:spcPts val="0"/>
                        </a:spcBef>
                        <a:spcAft>
                          <a:spcPts val="0"/>
                        </a:spcAft>
                        <a:buClr>
                          <a:schemeClr val="dk1"/>
                        </a:buClr>
                        <a:buSzPts val="200"/>
                        <a:buFont typeface="Arial"/>
                        <a:buNone/>
                      </a:pPr>
                      <a:r>
                        <a:rPr lang="es" sz="1500">
                          <a:solidFill>
                            <a:srgbClr val="666666"/>
                          </a:solidFill>
                        </a:rPr>
                        <a:t>“elephant”</a:t>
                      </a:r>
                      <a:endParaRPr sz="1500">
                        <a:solidFill>
                          <a:srgbClr val="666666"/>
                        </a:solidFill>
                      </a:endParaRPr>
                    </a:p>
                  </a:txBody>
                  <a:tcPr marT="14300" marB="14300" marR="20775" marL="2077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5">
                  <a:txBody>
                    <a:bodyPr>
                      <a:noAutofit/>
                    </a:bodyPr>
                    <a:lstStyle/>
                    <a:p>
                      <a:pPr indent="0" lvl="0" marL="0" rtl="0" algn="ctr">
                        <a:spcBef>
                          <a:spcPts val="0"/>
                        </a:spcBef>
                        <a:spcAft>
                          <a:spcPts val="0"/>
                        </a:spcAft>
                        <a:buNone/>
                      </a:pPr>
                      <a:r>
                        <a:rPr lang="es" sz="1500">
                          <a:solidFill>
                            <a:srgbClr val="666666"/>
                          </a:solidFill>
                        </a:rPr>
                        <a:t>3 or 4 legs on each side “spider” </a:t>
                      </a:r>
                      <a:endParaRPr sz="1500">
                        <a:solidFill>
                          <a:srgbClr val="666666"/>
                        </a:solidFill>
                      </a:endParaRPr>
                    </a:p>
                  </a:txBody>
                  <a:tcPr marT="14300" marB="14300" marR="20775" marL="20775">
                    <a:lnL cap="flat" cmpd="sng" w="38100">
                      <a:solidFill>
                        <a:srgbClr val="000000"/>
                      </a:solidFill>
                      <a:prstDash val="solid"/>
                      <a:round/>
                      <a:headEnd len="sm" w="sm" type="none"/>
                      <a:tailEnd len="sm" w="sm" type="none"/>
                    </a:lnL>
                    <a:lnR cap="flat" cmpd="sng" w="114300">
                      <a:solidFill>
                        <a:srgbClr val="00FF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hMerge="1"/>
                <a:tc>
                  <a:txBody>
                    <a:bodyPr>
                      <a:noAutofit/>
                    </a:bodyPr>
                    <a:lstStyle/>
                    <a:p>
                      <a:pPr indent="0" lvl="0" marL="0" rtl="0" algn="ctr">
                        <a:spcBef>
                          <a:spcPts val="0"/>
                        </a:spcBef>
                        <a:spcAft>
                          <a:spcPts val="0"/>
                        </a:spcAft>
                        <a:buClr>
                          <a:schemeClr val="dk1"/>
                        </a:buClr>
                        <a:buSzPts val="200"/>
                        <a:buFont typeface="Arial"/>
                        <a:buNone/>
                      </a:pPr>
                      <a:r>
                        <a:rPr lang="es" sz="1500">
                          <a:solidFill>
                            <a:srgbClr val="666666"/>
                          </a:solidFill>
                        </a:rPr>
                        <a:t>Combination 2 bars on each side with  4 legs</a:t>
                      </a:r>
                      <a:endParaRPr sz="1500">
                        <a:solidFill>
                          <a:srgbClr val="666666"/>
                        </a:solidFill>
                      </a:endParaRPr>
                    </a:p>
                  </a:txBody>
                  <a:tcPr marT="14300" marB="14300" marR="20775" marL="20775">
                    <a:lnL cap="flat" cmpd="sng" w="114300">
                      <a:solidFill>
                        <a:srgbClr val="00FF00"/>
                      </a:solidFill>
                      <a:prstDash val="solid"/>
                      <a:round/>
                      <a:headEnd len="sm" w="sm" type="none"/>
                      <a:tailEnd len="sm" w="sm" type="none"/>
                    </a:lnL>
                    <a:lnR cap="flat" cmpd="sng" w="114300">
                      <a:solidFill>
                        <a:srgbClr val="00FF00"/>
                      </a:solidFill>
                      <a:prstDash val="solid"/>
                      <a:round/>
                      <a:headEnd len="sm" w="sm" type="none"/>
                      <a:tailEnd len="sm" w="sm" type="none"/>
                    </a:lnR>
                    <a:lnT cap="flat" cmpd="sng" w="11430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r>
              <a:tr h="775575">
                <a:tc>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Pick - Up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Hook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76200">
                      <a:solidFill>
                        <a:srgbClr val="00FF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Forklift  </a:t>
                      </a:r>
                      <a:endParaRPr sz="1500">
                        <a:solidFill>
                          <a:schemeClr val="dk2"/>
                        </a:solidFill>
                      </a:endParaRPr>
                    </a:p>
                  </a:txBody>
                  <a:tcPr marT="14300" marB="14300" marR="20775" marL="20775">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c hMerge="1"/>
                <a:tc hMerge="1"/>
              </a:tr>
              <a:tr h="930550">
                <a:tc>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Bin Identification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Displacement of the hook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76200">
                      <a:solidFill>
                        <a:srgbClr val="00FF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Power needed to lift the weight</a:t>
                      </a:r>
                      <a:endParaRPr sz="1500">
                        <a:solidFill>
                          <a:schemeClr val="dk2"/>
                        </a:solidFill>
                      </a:endParaRPr>
                    </a:p>
                  </a:txBody>
                  <a:tcPr marT="14300" marB="14300" marR="20775" marL="20775">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c hMerge="1"/>
                <a:tc hMerge="1"/>
              </a:tr>
              <a:tr h="791375">
                <a:tc>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Drop-Off Location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rPr lang="es" sz="1500">
                          <a:solidFill>
                            <a:schemeClr val="dk2"/>
                          </a:solidFill>
                        </a:rPr>
                        <a:t>Touch Sensor - Walk into bin-drop off point identifier</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76200">
                      <a:solidFill>
                        <a:srgbClr val="00FF00"/>
                      </a:solidFill>
                      <a:prstDash val="solid"/>
                      <a:round/>
                      <a:headEnd len="sm" w="sm" type="none"/>
                      <a:tailEnd len="sm" w="sm" type="none"/>
                    </a:lnR>
                    <a:lnT cap="flat" cmpd="sng" w="38100">
                      <a:solidFill>
                        <a:srgbClr val="000000"/>
                      </a:solidFill>
                      <a:prstDash val="solid"/>
                      <a:round/>
                      <a:headEnd len="sm" w="sm" type="none"/>
                      <a:tailEnd len="sm" w="sm" type="none"/>
                    </a:lnT>
                    <a:lnB cap="flat" cmpd="sng" w="76200">
                      <a:solidFill>
                        <a:srgbClr val="00FF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rPr lang="es" sz="1500">
                          <a:solidFill>
                            <a:schemeClr val="dk2"/>
                          </a:solidFill>
                        </a:rPr>
                        <a:t>Ultrasonic Sensor -  Stop at a certain distance when object detected </a:t>
                      </a:r>
                      <a:endParaRPr sz="1500">
                        <a:solidFill>
                          <a:schemeClr val="dk2"/>
                        </a:solidFill>
                      </a:endParaRPr>
                    </a:p>
                  </a:txBody>
                  <a:tcPr marT="14300" marB="14300" marR="20775" marL="20775">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c hMerge="1"/>
                <a:tc hMerge="1"/>
              </a:tr>
              <a:tr h="704950">
                <a:tc>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Bin Location </a:t>
                      </a:r>
                      <a:endParaRPr sz="1500">
                        <a:solidFill>
                          <a:schemeClr val="dk2"/>
                        </a:solidFill>
                      </a:endParaRPr>
                    </a:p>
                  </a:txBody>
                  <a:tcPr marT="14300" marB="14300" marR="20775" marL="20775">
                    <a:lnL cap="flat" cmpd="sng" w="38100">
                      <a:solidFill>
                        <a:srgbClr val="000000"/>
                      </a:solidFill>
                      <a:prstDash val="solid"/>
                      <a:round/>
                      <a:headEnd len="sm" w="sm" type="none"/>
                      <a:tailEnd len="sm" w="sm" type="none"/>
                    </a:lnL>
                    <a:lnR cap="flat" cmpd="sng" w="76200">
                      <a:solidFill>
                        <a:srgbClr val="00FF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7">
                  <a:txBody>
                    <a:bodyPr>
                      <a:noAutofit/>
                    </a:bodyPr>
                    <a:lstStyle/>
                    <a:p>
                      <a:pPr indent="0" lvl="0" marL="0" rtl="0" algn="ctr">
                        <a:spcBef>
                          <a:spcPts val="0"/>
                        </a:spcBef>
                        <a:spcAft>
                          <a:spcPts val="0"/>
                        </a:spcAft>
                        <a:buNone/>
                      </a:pPr>
                      <a:r>
                        <a:t/>
                      </a:r>
                      <a:endParaRPr sz="1500">
                        <a:solidFill>
                          <a:schemeClr val="dk2"/>
                        </a:solidFill>
                      </a:endParaRPr>
                    </a:p>
                    <a:p>
                      <a:pPr indent="0" lvl="0" marL="0" rtl="0" algn="ctr">
                        <a:spcBef>
                          <a:spcPts val="0"/>
                        </a:spcBef>
                        <a:spcAft>
                          <a:spcPts val="0"/>
                        </a:spcAft>
                        <a:buNone/>
                      </a:pPr>
                      <a:r>
                        <a:rPr lang="es" sz="1500">
                          <a:solidFill>
                            <a:schemeClr val="dk2"/>
                          </a:solidFill>
                        </a:rPr>
                        <a:t>Touch Sensor - Encounter bin </a:t>
                      </a:r>
                      <a:endParaRPr sz="1500">
                        <a:solidFill>
                          <a:schemeClr val="dk2"/>
                        </a:solidFill>
                      </a:endParaRPr>
                    </a:p>
                  </a:txBody>
                  <a:tcPr marT="14300" marB="14300" marR="20775" marL="20775">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c hMerge="1"/>
                <a:tc hMerge="1"/>
                <a:tc hMerge="1"/>
                <a:tc hMerge="1"/>
                <a:tc hMerge="1"/>
                <a:tc h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544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WALKING MECHANISM</a:t>
            </a:r>
            <a:endParaRPr/>
          </a:p>
        </p:txBody>
      </p:sp>
      <p:sp>
        <p:nvSpPr>
          <p:cNvPr id="125" name="Google Shape;125;p23"/>
          <p:cNvSpPr txBox="1"/>
          <p:nvPr>
            <p:ph idx="1" type="body"/>
          </p:nvPr>
        </p:nvSpPr>
        <p:spPr>
          <a:xfrm>
            <a:off x="311700" y="980094"/>
            <a:ext cx="3923700" cy="3416400"/>
          </a:xfrm>
          <a:prstGeom prst="rect">
            <a:avLst/>
          </a:prstGeom>
        </p:spPr>
        <p:txBody>
          <a:bodyPr anchorCtr="0" anchor="t" bIns="102350" lIns="102350" spcFirstLastPara="1" rIns="102350" wrap="square" tIns="102350">
            <a:noAutofit/>
          </a:bodyPr>
          <a:lstStyle/>
          <a:p>
            <a:pPr indent="-165100" lvl="0" marL="101600" rtl="0">
              <a:spcBef>
                <a:spcPts val="0"/>
              </a:spcBef>
              <a:spcAft>
                <a:spcPts val="0"/>
              </a:spcAft>
              <a:buClr>
                <a:srgbClr val="000000"/>
              </a:buClr>
              <a:buSzPts val="1800"/>
              <a:buChar char="●"/>
            </a:pPr>
            <a:r>
              <a:rPr lang="es" sz="1800">
                <a:solidFill>
                  <a:srgbClr val="000000"/>
                </a:solidFill>
              </a:rPr>
              <a:t>Consists of two synchronized crankshafts both powered by one motor on each side</a:t>
            </a:r>
            <a:endParaRPr sz="1800">
              <a:solidFill>
                <a:srgbClr val="000000"/>
              </a:solidFill>
            </a:endParaRPr>
          </a:p>
          <a:p>
            <a:pPr indent="-165100" lvl="0" marL="101600" rtl="0">
              <a:spcBef>
                <a:spcPts val="0"/>
              </a:spcBef>
              <a:spcAft>
                <a:spcPts val="0"/>
              </a:spcAft>
              <a:buClr>
                <a:srgbClr val="000000"/>
              </a:buClr>
              <a:buSzPts val="1800"/>
              <a:buChar char="●"/>
            </a:pPr>
            <a:r>
              <a:rPr lang="es" sz="1800">
                <a:solidFill>
                  <a:srgbClr val="000000"/>
                </a:solidFill>
              </a:rPr>
              <a:t>Crankshafts power 2 legs each, which are constrained to their equivalent on the other crankshaft.</a:t>
            </a:r>
            <a:endParaRPr sz="1800">
              <a:solidFill>
                <a:srgbClr val="000000"/>
              </a:solidFill>
            </a:endParaRPr>
          </a:p>
          <a:p>
            <a:pPr indent="-165100" lvl="0" marL="101600" rtl="0">
              <a:spcBef>
                <a:spcPts val="0"/>
              </a:spcBef>
              <a:spcAft>
                <a:spcPts val="0"/>
              </a:spcAft>
              <a:buClr>
                <a:srgbClr val="000000"/>
              </a:buClr>
              <a:buSzPts val="1800"/>
              <a:buChar char="●"/>
            </a:pPr>
            <a:r>
              <a:rPr lang="es" sz="1800">
                <a:solidFill>
                  <a:srgbClr val="000000"/>
                </a:solidFill>
              </a:rPr>
              <a:t>Thus, the legs stay vertically oriented even though the center of mass of each leg travels in a circular motion.</a:t>
            </a:r>
            <a:endParaRPr sz="1800">
              <a:solidFill>
                <a:srgbClr val="000000"/>
              </a:solidFill>
            </a:endParaRPr>
          </a:p>
          <a:p>
            <a:pPr indent="-165100" lvl="0" marL="101600" rtl="0">
              <a:spcBef>
                <a:spcPts val="0"/>
              </a:spcBef>
              <a:spcAft>
                <a:spcPts val="0"/>
              </a:spcAft>
              <a:buClr>
                <a:srgbClr val="000000"/>
              </a:buClr>
              <a:buSzPts val="1800"/>
              <a:buChar char="●"/>
            </a:pPr>
            <a:r>
              <a:rPr lang="es" sz="1800">
                <a:solidFill>
                  <a:srgbClr val="000000"/>
                </a:solidFill>
              </a:rPr>
              <a:t>This design allows the robot to easily clear large obstacles</a:t>
            </a:r>
            <a:endParaRPr sz="1800">
              <a:solidFill>
                <a:srgbClr val="000000"/>
              </a:solidFill>
            </a:endParaRPr>
          </a:p>
          <a:p>
            <a:pPr indent="0" lvl="0" marL="0" rtl="0">
              <a:spcBef>
                <a:spcPts val="1800"/>
              </a:spcBef>
              <a:spcAft>
                <a:spcPts val="1800"/>
              </a:spcAft>
              <a:buNone/>
            </a:pPr>
            <a:r>
              <a:t/>
            </a:r>
            <a:endParaRPr sz="1800">
              <a:solidFill>
                <a:srgbClr val="000000"/>
              </a:solidFill>
            </a:endParaRPr>
          </a:p>
        </p:txBody>
      </p:sp>
      <p:pic>
        <p:nvPicPr>
          <p:cNvPr descr="Algodoo_Simulation_Screenshot4_team59.png" id="126" name="Google Shape;126;p23"/>
          <p:cNvPicPr preferRelativeResize="0"/>
          <p:nvPr/>
        </p:nvPicPr>
        <p:blipFill>
          <a:blip r:embed="rId3">
            <a:alphaModFix/>
          </a:blip>
          <a:stretch>
            <a:fillRect/>
          </a:stretch>
        </p:blipFill>
        <p:spPr>
          <a:xfrm>
            <a:off x="4430052" y="980092"/>
            <a:ext cx="3304835" cy="2124535"/>
          </a:xfrm>
          <a:prstGeom prst="rect">
            <a:avLst/>
          </a:prstGeom>
          <a:noFill/>
          <a:ln>
            <a:noFill/>
          </a:ln>
        </p:spPr>
      </p:pic>
      <p:pic>
        <p:nvPicPr>
          <p:cNvPr descr="image1.JPG" id="127" name="Google Shape;127;p23"/>
          <p:cNvPicPr preferRelativeResize="0"/>
          <p:nvPr/>
        </p:nvPicPr>
        <p:blipFill>
          <a:blip r:embed="rId4">
            <a:alphaModFix/>
          </a:blip>
          <a:stretch>
            <a:fillRect/>
          </a:stretch>
        </p:blipFill>
        <p:spPr>
          <a:xfrm>
            <a:off x="5176402" y="3283519"/>
            <a:ext cx="1884339" cy="1692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BIN PICK-UP </a:t>
            </a:r>
            <a:endParaRPr/>
          </a:p>
        </p:txBody>
      </p:sp>
      <p:pic>
        <p:nvPicPr>
          <p:cNvPr id="133" name="Google Shape;133;p24"/>
          <p:cNvPicPr preferRelativeResize="0"/>
          <p:nvPr/>
        </p:nvPicPr>
        <p:blipFill>
          <a:blip r:embed="rId3">
            <a:alphaModFix/>
          </a:blip>
          <a:stretch>
            <a:fillRect/>
          </a:stretch>
        </p:blipFill>
        <p:spPr>
          <a:xfrm>
            <a:off x="190415" y="463715"/>
            <a:ext cx="2567356" cy="1242992"/>
          </a:xfrm>
          <a:prstGeom prst="rect">
            <a:avLst/>
          </a:prstGeom>
          <a:noFill/>
          <a:ln>
            <a:noFill/>
          </a:ln>
        </p:spPr>
      </p:pic>
      <p:pic>
        <p:nvPicPr>
          <p:cNvPr id="134" name="Google Shape;134;p24"/>
          <p:cNvPicPr preferRelativeResize="0"/>
          <p:nvPr/>
        </p:nvPicPr>
        <p:blipFill>
          <a:blip r:embed="rId4">
            <a:alphaModFix/>
          </a:blip>
          <a:stretch>
            <a:fillRect/>
          </a:stretch>
        </p:blipFill>
        <p:spPr>
          <a:xfrm>
            <a:off x="-14759" y="1687106"/>
            <a:ext cx="2825657" cy="1159688"/>
          </a:xfrm>
          <a:prstGeom prst="rect">
            <a:avLst/>
          </a:prstGeom>
          <a:noFill/>
          <a:ln>
            <a:noFill/>
          </a:ln>
        </p:spPr>
      </p:pic>
      <p:pic>
        <p:nvPicPr>
          <p:cNvPr id="135" name="Google Shape;135;p24"/>
          <p:cNvPicPr preferRelativeResize="0"/>
          <p:nvPr/>
        </p:nvPicPr>
        <p:blipFill rotWithShape="1">
          <a:blip r:embed="rId5">
            <a:alphaModFix/>
          </a:blip>
          <a:srcRect b="0" l="0" r="0" t="14199"/>
          <a:stretch/>
        </p:blipFill>
        <p:spPr>
          <a:xfrm>
            <a:off x="0" y="2859878"/>
            <a:ext cx="4146549" cy="1887896"/>
          </a:xfrm>
          <a:prstGeom prst="rect">
            <a:avLst/>
          </a:prstGeom>
          <a:noFill/>
          <a:ln>
            <a:noFill/>
          </a:ln>
        </p:spPr>
      </p:pic>
      <p:sp>
        <p:nvSpPr>
          <p:cNvPr id="136" name="Google Shape;136;p24"/>
          <p:cNvSpPr txBox="1"/>
          <p:nvPr/>
        </p:nvSpPr>
        <p:spPr>
          <a:xfrm>
            <a:off x="4994443" y="1058711"/>
            <a:ext cx="3734400" cy="3759300"/>
          </a:xfrm>
          <a:prstGeom prst="rect">
            <a:avLst/>
          </a:prstGeom>
          <a:noFill/>
          <a:ln>
            <a:noFill/>
          </a:ln>
        </p:spPr>
        <p:txBody>
          <a:bodyPr anchorCtr="0" anchor="t" bIns="20200" lIns="20200" spcFirstLastPara="1" rIns="20200" wrap="square" tIns="20200">
            <a:noAutofit/>
          </a:bodyPr>
          <a:lstStyle/>
          <a:p>
            <a:pPr indent="-165100" lvl="0" marL="101600" rtl="0">
              <a:spcBef>
                <a:spcPts val="0"/>
              </a:spcBef>
              <a:spcAft>
                <a:spcPts val="0"/>
              </a:spcAft>
              <a:buSzPts val="1800"/>
              <a:buAutoNum type="arabicPeriod"/>
            </a:pPr>
            <a:r>
              <a:rPr lang="es" sz="1800"/>
              <a:t>Follow line until touch sensor is depressed </a:t>
            </a:r>
            <a:endParaRPr sz="1800"/>
          </a:p>
          <a:p>
            <a:pPr indent="0" lvl="0" marL="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 Rotate the lift motor </a:t>
            </a:r>
            <a:endParaRPr sz="1800"/>
          </a:p>
          <a:p>
            <a:pPr indent="-165100" lvl="1" marL="203200" rtl="0">
              <a:spcBef>
                <a:spcPts val="0"/>
              </a:spcBef>
              <a:spcAft>
                <a:spcPts val="0"/>
              </a:spcAft>
              <a:buSzPts val="1800"/>
              <a:buAutoNum type="alphaLcPeriod"/>
            </a:pPr>
            <a:r>
              <a:rPr lang="es" sz="1800"/>
              <a:t>Check with power 55</a:t>
            </a:r>
            <a:endParaRPr sz="1800"/>
          </a:p>
          <a:p>
            <a:pPr indent="-165100" lvl="2" marL="304800" rtl="0">
              <a:spcBef>
                <a:spcPts val="0"/>
              </a:spcBef>
              <a:spcAft>
                <a:spcPts val="0"/>
              </a:spcAft>
              <a:buSzPts val="1800"/>
              <a:buAutoNum type="romanLcPeriod"/>
            </a:pPr>
            <a:r>
              <a:rPr lang="es" sz="1800"/>
              <a:t>If bin lifted, contents are organic</a:t>
            </a:r>
            <a:endParaRPr sz="1800"/>
          </a:p>
          <a:p>
            <a:pPr indent="-165100" lvl="1" marL="203200" rtl="0">
              <a:spcBef>
                <a:spcPts val="0"/>
              </a:spcBef>
              <a:spcAft>
                <a:spcPts val="0"/>
              </a:spcAft>
              <a:buSzPts val="1800"/>
              <a:buAutoNum type="alphaLcPeriod"/>
            </a:pPr>
            <a:r>
              <a:rPr lang="es" sz="1800"/>
              <a:t>Check with power 65</a:t>
            </a:r>
            <a:endParaRPr sz="1800"/>
          </a:p>
          <a:p>
            <a:pPr indent="-165100" lvl="2" marL="304800" rtl="0">
              <a:spcBef>
                <a:spcPts val="0"/>
              </a:spcBef>
              <a:spcAft>
                <a:spcPts val="0"/>
              </a:spcAft>
              <a:buSzPts val="1800"/>
              <a:buAutoNum type="romanLcPeriod"/>
            </a:pPr>
            <a:r>
              <a:rPr lang="es" sz="1800"/>
              <a:t>If bin lifted, contents are ceramic</a:t>
            </a:r>
            <a:endParaRPr sz="1800"/>
          </a:p>
          <a:p>
            <a:pPr indent="-165100" lvl="1" marL="203200" rtl="0">
              <a:spcBef>
                <a:spcPts val="0"/>
              </a:spcBef>
              <a:spcAft>
                <a:spcPts val="0"/>
              </a:spcAft>
              <a:buSzPts val="1800"/>
              <a:buAutoNum type="alphaLcPeriod"/>
            </a:pPr>
            <a:r>
              <a:rPr lang="es" sz="1800"/>
              <a:t>Check with power 75</a:t>
            </a:r>
            <a:endParaRPr sz="1800"/>
          </a:p>
          <a:p>
            <a:pPr indent="-165100" lvl="2" marL="304800" rtl="0">
              <a:spcBef>
                <a:spcPts val="0"/>
              </a:spcBef>
              <a:spcAft>
                <a:spcPts val="0"/>
              </a:spcAft>
              <a:buSzPts val="1800"/>
              <a:buAutoNum type="romanLcPeriod"/>
            </a:pPr>
            <a:r>
              <a:rPr lang="es" sz="1800"/>
              <a:t>If bin lifted, contents are metallic</a:t>
            </a:r>
            <a:endParaRPr sz="1800"/>
          </a:p>
          <a:p>
            <a:pPr indent="0" lvl="0" marL="10160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Output bin content</a:t>
            </a:r>
            <a:endParaRPr sz="1800"/>
          </a:p>
          <a:p>
            <a:pPr indent="0" lvl="0" marL="10160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Continue following the line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2633700" y="634500"/>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BIN IDENTIFICATION</a:t>
            </a:r>
            <a:endParaRPr/>
          </a:p>
        </p:txBody>
      </p:sp>
      <p:graphicFrame>
        <p:nvGraphicFramePr>
          <p:cNvPr id="142" name="Google Shape;142;p25"/>
          <p:cNvGraphicFramePr/>
          <p:nvPr/>
        </p:nvGraphicFramePr>
        <p:xfrm>
          <a:off x="1472402" y="2877625"/>
          <a:ext cx="3000000" cy="3000000"/>
        </p:xfrm>
        <a:graphic>
          <a:graphicData uri="http://schemas.openxmlformats.org/drawingml/2006/table">
            <a:tbl>
              <a:tblPr>
                <a:noFill/>
                <a:tableStyleId>{809B4D87-A57A-4478-9780-CD0A7B1A612E}</a:tableStyleId>
              </a:tblPr>
              <a:tblGrid>
                <a:gridCol w="2199450"/>
                <a:gridCol w="2199450"/>
                <a:gridCol w="2199450"/>
              </a:tblGrid>
              <a:tr h="617200">
                <a:tc>
                  <a:txBody>
                    <a:bodyPr>
                      <a:noAutofit/>
                    </a:bodyPr>
                    <a:lstStyle/>
                    <a:p>
                      <a:pPr indent="0" lvl="0" marL="0" algn="ctr">
                        <a:spcBef>
                          <a:spcPts val="0"/>
                        </a:spcBef>
                        <a:spcAft>
                          <a:spcPts val="0"/>
                        </a:spcAft>
                        <a:buNone/>
                      </a:pPr>
                      <a:r>
                        <a:rPr b="1" lang="es" sz="1500"/>
                        <a:t>Bin Type</a:t>
                      </a:r>
                      <a:endParaRPr b="1"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s" sz="1500"/>
                        <a:t>Max Weight</a:t>
                      </a:r>
                      <a:endParaRPr b="1"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b="1" lang="es" sz="1500"/>
                        <a:t>Power Level Requirement to Lift</a:t>
                      </a:r>
                      <a:endParaRPr b="1"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2550">
                <a:tc>
                  <a:txBody>
                    <a:bodyPr>
                      <a:noAutofit/>
                    </a:bodyPr>
                    <a:lstStyle/>
                    <a:p>
                      <a:pPr indent="0" lvl="0" marL="0" rtl="0" algn="ctr">
                        <a:spcBef>
                          <a:spcPts val="0"/>
                        </a:spcBef>
                        <a:spcAft>
                          <a:spcPts val="0"/>
                        </a:spcAft>
                        <a:buNone/>
                      </a:pPr>
                      <a:r>
                        <a:rPr lang="es" sz="1500"/>
                        <a:t>Organic</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75 grams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55</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2550">
                <a:tc>
                  <a:txBody>
                    <a:bodyPr>
                      <a:noAutofit/>
                    </a:bodyPr>
                    <a:lstStyle/>
                    <a:p>
                      <a:pPr indent="0" lvl="0" marL="0" algn="ctr">
                        <a:spcBef>
                          <a:spcPts val="0"/>
                        </a:spcBef>
                        <a:spcAft>
                          <a:spcPts val="0"/>
                        </a:spcAft>
                        <a:buNone/>
                      </a:pPr>
                      <a:r>
                        <a:rPr lang="es" sz="1500"/>
                        <a:t>Ceramic</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105 grams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65</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2550">
                <a:tc>
                  <a:txBody>
                    <a:bodyPr>
                      <a:noAutofit/>
                    </a:bodyPr>
                    <a:lstStyle/>
                    <a:p>
                      <a:pPr indent="0" lvl="0" marL="0" algn="ctr">
                        <a:spcBef>
                          <a:spcPts val="0"/>
                        </a:spcBef>
                        <a:spcAft>
                          <a:spcPts val="0"/>
                        </a:spcAft>
                        <a:buNone/>
                      </a:pPr>
                      <a:r>
                        <a:rPr lang="es" sz="1500"/>
                        <a:t>Metallic</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135 grams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75</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descr="Weight_Force.png" id="143" name="Google Shape;143;p25"/>
          <p:cNvPicPr preferRelativeResize="0"/>
          <p:nvPr/>
        </p:nvPicPr>
        <p:blipFill>
          <a:blip r:embed="rId3">
            <a:alphaModFix/>
          </a:blip>
          <a:stretch>
            <a:fillRect/>
          </a:stretch>
        </p:blipFill>
        <p:spPr>
          <a:xfrm>
            <a:off x="0" y="0"/>
            <a:ext cx="3982551" cy="2826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1615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DROP-OFF LOCATION</a:t>
            </a:r>
            <a:endParaRPr/>
          </a:p>
        </p:txBody>
      </p:sp>
      <p:pic>
        <p:nvPicPr>
          <p:cNvPr id="149" name="Google Shape;149;p26"/>
          <p:cNvPicPr preferRelativeResize="0"/>
          <p:nvPr/>
        </p:nvPicPr>
        <p:blipFill>
          <a:blip r:embed="rId3">
            <a:alphaModFix/>
          </a:blip>
          <a:stretch>
            <a:fillRect/>
          </a:stretch>
        </p:blipFill>
        <p:spPr>
          <a:xfrm>
            <a:off x="4227136" y="1165125"/>
            <a:ext cx="4155422" cy="3646470"/>
          </a:xfrm>
          <a:prstGeom prst="rect">
            <a:avLst/>
          </a:prstGeom>
          <a:noFill/>
          <a:ln>
            <a:noFill/>
          </a:ln>
        </p:spPr>
      </p:pic>
      <p:sp>
        <p:nvSpPr>
          <p:cNvPr id="150" name="Google Shape;150;p26"/>
          <p:cNvSpPr txBox="1"/>
          <p:nvPr/>
        </p:nvSpPr>
        <p:spPr>
          <a:xfrm>
            <a:off x="1047915" y="1800914"/>
            <a:ext cx="9429600" cy="756300"/>
          </a:xfrm>
          <a:prstGeom prst="rect">
            <a:avLst/>
          </a:prstGeom>
          <a:noFill/>
          <a:ln>
            <a:noFill/>
          </a:ln>
        </p:spPr>
        <p:txBody>
          <a:bodyPr anchorCtr="0" anchor="t" bIns="20200" lIns="20200" spcFirstLastPara="1" rIns="20200" wrap="square" tIns="20200">
            <a:noAutofit/>
          </a:bodyPr>
          <a:lstStyle/>
          <a:p>
            <a:pPr indent="0" lvl="0" marL="0">
              <a:spcBef>
                <a:spcPts val="0"/>
              </a:spcBef>
              <a:spcAft>
                <a:spcPts val="0"/>
              </a:spcAft>
              <a:buNone/>
            </a:pPr>
            <a:r>
              <a:t/>
            </a:r>
            <a:endParaRPr/>
          </a:p>
        </p:txBody>
      </p:sp>
      <p:sp>
        <p:nvSpPr>
          <p:cNvPr id="151" name="Google Shape;151;p26"/>
          <p:cNvSpPr txBox="1"/>
          <p:nvPr/>
        </p:nvSpPr>
        <p:spPr>
          <a:xfrm>
            <a:off x="311699" y="791875"/>
            <a:ext cx="3189600" cy="4098600"/>
          </a:xfrm>
          <a:prstGeom prst="rect">
            <a:avLst/>
          </a:prstGeom>
          <a:noFill/>
          <a:ln>
            <a:noFill/>
          </a:ln>
        </p:spPr>
        <p:txBody>
          <a:bodyPr anchorCtr="0" anchor="t" bIns="20200" lIns="20200" spcFirstLastPara="1" rIns="20200" wrap="square" tIns="20200">
            <a:noAutofit/>
          </a:bodyPr>
          <a:lstStyle/>
          <a:p>
            <a:pPr indent="-165100" lvl="0" marL="101600" rtl="0">
              <a:spcBef>
                <a:spcPts val="0"/>
              </a:spcBef>
              <a:spcAft>
                <a:spcPts val="0"/>
              </a:spcAft>
              <a:buSzPts val="1800"/>
              <a:buAutoNum type="arabicPeriod"/>
            </a:pPr>
            <a:r>
              <a:rPr lang="es" sz="1800"/>
              <a:t>Flag is placed at drop off location as identifier</a:t>
            </a:r>
            <a:endParaRPr sz="1800"/>
          </a:p>
          <a:p>
            <a:pPr indent="-165100" lvl="0" marL="101600" rtl="0">
              <a:spcBef>
                <a:spcPts val="0"/>
              </a:spcBef>
              <a:spcAft>
                <a:spcPts val="0"/>
              </a:spcAft>
              <a:buSzPts val="1800"/>
              <a:buAutoNum type="arabicPeriod"/>
            </a:pPr>
            <a:r>
              <a:rPr lang="es" sz="1800"/>
              <a:t>Ultrasonic sensor checks for presence of flag</a:t>
            </a:r>
            <a:endParaRPr sz="1800"/>
          </a:p>
          <a:p>
            <a:pPr indent="-165100" lvl="0" marL="101600" rtl="0">
              <a:spcBef>
                <a:spcPts val="0"/>
              </a:spcBef>
              <a:spcAft>
                <a:spcPts val="0"/>
              </a:spcAft>
              <a:buSzPts val="1800"/>
              <a:buAutoNum type="arabicPeriod"/>
            </a:pPr>
            <a:r>
              <a:rPr lang="es" sz="1800"/>
              <a:t>Robot stops when the flag is detected 12 in. away</a:t>
            </a:r>
            <a:endParaRPr sz="1800"/>
          </a:p>
          <a:p>
            <a:pPr indent="-165100" lvl="0" marL="101600" rtl="0">
              <a:spcBef>
                <a:spcPts val="0"/>
              </a:spcBef>
              <a:spcAft>
                <a:spcPts val="0"/>
              </a:spcAft>
              <a:buSzPts val="1800"/>
              <a:buAutoNum type="arabicPeriod"/>
            </a:pPr>
            <a:r>
              <a:rPr lang="es" sz="1800"/>
              <a:t>Now, the robot is positioned to drop the bin in the center of the drop off location</a:t>
            </a:r>
            <a:endParaRPr sz="1800"/>
          </a:p>
          <a:p>
            <a:pPr indent="-165100" lvl="0" marL="101600" rtl="0">
              <a:spcBef>
                <a:spcPts val="0"/>
              </a:spcBef>
              <a:spcAft>
                <a:spcPts val="0"/>
              </a:spcAft>
              <a:buSzPts val="1800"/>
              <a:buAutoNum type="arabicPeriod"/>
            </a:pPr>
            <a:r>
              <a:rPr lang="es" sz="1800"/>
              <a:t>Depending on bin contents and the number of drop off locations the robot has already encountered, it either drops the bin or continues to the next drop off location.</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5256450" y="47623"/>
            <a:ext cx="35355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Code</a:t>
            </a:r>
            <a:endParaRPr/>
          </a:p>
        </p:txBody>
      </p:sp>
      <p:pic>
        <p:nvPicPr>
          <p:cNvPr descr="Code Flowchart - New Page.jpeg" id="157" name="Google Shape;157;p27"/>
          <p:cNvPicPr preferRelativeResize="0"/>
          <p:nvPr/>
        </p:nvPicPr>
        <p:blipFill>
          <a:blip r:embed="rId3">
            <a:alphaModFix/>
          </a:blip>
          <a:stretch>
            <a:fillRect/>
          </a:stretch>
        </p:blipFill>
        <p:spPr>
          <a:xfrm>
            <a:off x="69273" y="47625"/>
            <a:ext cx="3935429" cy="5095876"/>
          </a:xfrm>
          <a:prstGeom prst="rect">
            <a:avLst/>
          </a:prstGeom>
          <a:noFill/>
          <a:ln>
            <a:noFill/>
          </a:ln>
        </p:spPr>
      </p:pic>
      <p:sp>
        <p:nvSpPr>
          <p:cNvPr id="158" name="Google Shape;158;p27"/>
          <p:cNvSpPr txBox="1"/>
          <p:nvPr/>
        </p:nvSpPr>
        <p:spPr>
          <a:xfrm>
            <a:off x="4831200" y="620325"/>
            <a:ext cx="4386000" cy="4102800"/>
          </a:xfrm>
          <a:prstGeom prst="rect">
            <a:avLst/>
          </a:prstGeom>
          <a:noFill/>
          <a:ln>
            <a:noFill/>
          </a:ln>
        </p:spPr>
        <p:txBody>
          <a:bodyPr anchorCtr="0" anchor="t" bIns="20200" lIns="20200" spcFirstLastPara="1" rIns="20200" wrap="square" tIns="20200">
            <a:noAutofit/>
          </a:bodyPr>
          <a:lstStyle/>
          <a:p>
            <a:pPr indent="-165100" lvl="0" marL="101600" rtl="0">
              <a:spcBef>
                <a:spcPts val="0"/>
              </a:spcBef>
              <a:spcAft>
                <a:spcPts val="0"/>
              </a:spcAft>
              <a:buSzPts val="1800"/>
              <a:buAutoNum type="arabicPeriod"/>
            </a:pPr>
            <a:r>
              <a:rPr lang="es" sz="1800"/>
              <a:t>Use light sensor input to follow line until touch sensor is depressed</a:t>
            </a:r>
            <a:endParaRPr sz="1800"/>
          </a:p>
          <a:p>
            <a:pPr indent="0" lvl="0" marL="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Check bin weight by rotating bin motor at varying powers</a:t>
            </a:r>
            <a:endParaRPr sz="1800"/>
          </a:p>
          <a:p>
            <a:pPr indent="0" lvl="0" marL="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Determine and output bin contents</a:t>
            </a:r>
            <a:endParaRPr sz="1800"/>
          </a:p>
          <a:p>
            <a:pPr indent="0" lvl="0" marL="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Use light sensor input to follow line until next drop off location has been reached</a:t>
            </a:r>
            <a:endParaRPr sz="1800"/>
          </a:p>
          <a:p>
            <a:pPr indent="0" lvl="0" marL="0" rtl="0">
              <a:spcBef>
                <a:spcPts val="0"/>
              </a:spcBef>
              <a:spcAft>
                <a:spcPts val="0"/>
              </a:spcAft>
              <a:buNone/>
            </a:pPr>
            <a:r>
              <a:t/>
            </a:r>
            <a:endParaRPr sz="1800"/>
          </a:p>
          <a:p>
            <a:pPr indent="-165100" lvl="0" marL="101600" rtl="0">
              <a:spcBef>
                <a:spcPts val="0"/>
              </a:spcBef>
              <a:spcAft>
                <a:spcPts val="0"/>
              </a:spcAft>
              <a:buSzPts val="1800"/>
              <a:buAutoNum type="arabicPeriod"/>
            </a:pPr>
            <a:r>
              <a:rPr lang="es" sz="1800"/>
              <a:t>If the drop off location is correct for the bin, drop the bin and continue. Else, return to step 4 </a:t>
            </a:r>
            <a:endParaRPr sz="1800"/>
          </a:p>
          <a:p>
            <a:pPr indent="0" lvl="0" marL="0" rtl="0">
              <a:spcBef>
                <a:spcPts val="0"/>
              </a:spcBef>
              <a:spcAft>
                <a:spcPts val="0"/>
              </a:spcAft>
              <a:buNone/>
            </a:pPr>
            <a:r>
              <a:t/>
            </a:r>
            <a:endParaRPr sz="1800"/>
          </a:p>
          <a:p>
            <a:pPr indent="-165100" lvl="0" marL="101600">
              <a:spcBef>
                <a:spcPts val="0"/>
              </a:spcBef>
              <a:spcAft>
                <a:spcPts val="0"/>
              </a:spcAft>
              <a:buSzPts val="1800"/>
              <a:buAutoNum type="arabicPeriod"/>
            </a:pPr>
            <a:r>
              <a:rPr lang="es" sz="1800"/>
              <a:t>Return to step 1</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1514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u="sng">
                <a:solidFill>
                  <a:schemeClr val="hlink"/>
                </a:solidFill>
                <a:hlinkClick r:id="rId3"/>
              </a:rPr>
              <a:t>PERFORMANCE</a:t>
            </a:r>
            <a:endParaRPr/>
          </a:p>
        </p:txBody>
      </p:sp>
      <p:sp>
        <p:nvSpPr>
          <p:cNvPr id="164" name="Google Shape;164;p28"/>
          <p:cNvSpPr txBox="1"/>
          <p:nvPr>
            <p:ph idx="1" type="body"/>
          </p:nvPr>
        </p:nvSpPr>
        <p:spPr>
          <a:xfrm>
            <a:off x="311700" y="934975"/>
            <a:ext cx="4308900" cy="3874500"/>
          </a:xfrm>
          <a:prstGeom prst="rect">
            <a:avLst/>
          </a:prstGeom>
        </p:spPr>
        <p:txBody>
          <a:bodyPr anchorCtr="0" anchor="t" bIns="102350" lIns="102350" spcFirstLastPara="1" rIns="102350" wrap="square" tIns="102350">
            <a:noAutofit/>
          </a:bodyPr>
          <a:lstStyle/>
          <a:p>
            <a:pPr indent="0" lvl="0" marL="0" rtl="0" algn="ctr">
              <a:spcBef>
                <a:spcPts val="0"/>
              </a:spcBef>
              <a:spcAft>
                <a:spcPts val="0"/>
              </a:spcAft>
              <a:buNone/>
            </a:pPr>
            <a:r>
              <a:rPr lang="es">
                <a:solidFill>
                  <a:srgbClr val="000000"/>
                </a:solidFill>
              </a:rPr>
              <a:t>DESIGN ADVANTAGES</a:t>
            </a:r>
            <a:endParaRPr>
              <a:solidFill>
                <a:srgbClr val="000000"/>
              </a:solidFill>
            </a:endParaRPr>
          </a:p>
          <a:p>
            <a:pPr indent="-355600" lvl="0" marL="457200" rtl="0">
              <a:spcBef>
                <a:spcPts val="1800"/>
              </a:spcBef>
              <a:spcAft>
                <a:spcPts val="0"/>
              </a:spcAft>
              <a:buClr>
                <a:srgbClr val="000000"/>
              </a:buClr>
              <a:buSzPts val="2000"/>
              <a:buChar char="●"/>
            </a:pPr>
            <a:r>
              <a:rPr lang="es">
                <a:solidFill>
                  <a:srgbClr val="000000"/>
                </a:solidFill>
              </a:rPr>
              <a:t>Able to clear tall obstacles</a:t>
            </a:r>
            <a:endParaRPr>
              <a:solidFill>
                <a:srgbClr val="000000"/>
              </a:solidFill>
            </a:endParaRPr>
          </a:p>
          <a:p>
            <a:pPr indent="-355600" lvl="0" marL="457200" rtl="0">
              <a:spcBef>
                <a:spcPts val="0"/>
              </a:spcBef>
              <a:spcAft>
                <a:spcPts val="0"/>
              </a:spcAft>
              <a:buClr>
                <a:srgbClr val="000000"/>
              </a:buClr>
              <a:buSzPts val="2000"/>
              <a:buChar char="●"/>
            </a:pPr>
            <a:r>
              <a:rPr lang="es">
                <a:solidFill>
                  <a:srgbClr val="000000"/>
                </a:solidFill>
              </a:rPr>
              <a:t>Fast</a:t>
            </a:r>
            <a:endParaRPr>
              <a:solidFill>
                <a:srgbClr val="000000"/>
              </a:solidFill>
            </a:endParaRPr>
          </a:p>
          <a:p>
            <a:pPr indent="-355600" lvl="0" marL="457200" rtl="0">
              <a:spcBef>
                <a:spcPts val="0"/>
              </a:spcBef>
              <a:spcAft>
                <a:spcPts val="0"/>
              </a:spcAft>
              <a:buClr>
                <a:srgbClr val="000000"/>
              </a:buClr>
              <a:buSzPts val="2000"/>
              <a:buChar char="●"/>
            </a:pPr>
            <a:r>
              <a:rPr lang="es">
                <a:solidFill>
                  <a:srgbClr val="000000"/>
                </a:solidFill>
              </a:rPr>
              <a:t>Simply and effectively identifies bins</a:t>
            </a:r>
            <a:endParaRPr>
              <a:solidFill>
                <a:srgbClr val="000000"/>
              </a:solidFill>
            </a:endParaRPr>
          </a:p>
          <a:p>
            <a:pPr indent="-355600" lvl="0" marL="457200" rtl="0">
              <a:spcBef>
                <a:spcPts val="0"/>
              </a:spcBef>
              <a:spcAft>
                <a:spcPts val="0"/>
              </a:spcAft>
              <a:buClr>
                <a:srgbClr val="000000"/>
              </a:buClr>
              <a:buSzPts val="2000"/>
              <a:buChar char="●"/>
            </a:pPr>
            <a:r>
              <a:rPr lang="es">
                <a:solidFill>
                  <a:srgbClr val="000000"/>
                </a:solidFill>
              </a:rPr>
              <a:t>Ultrasonic sensor allows reliable identification of drop-off locations</a:t>
            </a:r>
            <a:endParaRPr>
              <a:solidFill>
                <a:srgbClr val="000000"/>
              </a:solidFill>
            </a:endParaRPr>
          </a:p>
          <a:p>
            <a:pPr indent="-355600" lvl="0" marL="457200" rtl="0">
              <a:spcBef>
                <a:spcPts val="0"/>
              </a:spcBef>
              <a:spcAft>
                <a:spcPts val="0"/>
              </a:spcAft>
              <a:buClr>
                <a:srgbClr val="000000"/>
              </a:buClr>
              <a:buSzPts val="2000"/>
              <a:buChar char="●"/>
            </a:pPr>
            <a:r>
              <a:rPr lang="es">
                <a:solidFill>
                  <a:srgbClr val="000000"/>
                </a:solidFill>
              </a:rPr>
              <a:t>Drop off location markers are simple and easy to construct.</a:t>
            </a:r>
            <a:endParaRPr>
              <a:solidFill>
                <a:srgbClr val="000000"/>
              </a:solidFill>
            </a:endParaRPr>
          </a:p>
          <a:p>
            <a:pPr indent="0" lvl="0" marL="0">
              <a:spcBef>
                <a:spcPts val="1800"/>
              </a:spcBef>
              <a:spcAft>
                <a:spcPts val="1800"/>
              </a:spcAft>
              <a:buNone/>
            </a:pPr>
            <a:r>
              <a:t/>
            </a:r>
            <a:endParaRPr>
              <a:solidFill>
                <a:srgbClr val="000000"/>
              </a:solidFill>
            </a:endParaRPr>
          </a:p>
        </p:txBody>
      </p:sp>
      <p:sp>
        <p:nvSpPr>
          <p:cNvPr id="165" name="Google Shape;165;p28"/>
          <p:cNvSpPr txBox="1"/>
          <p:nvPr>
            <p:ph idx="1" type="body"/>
          </p:nvPr>
        </p:nvSpPr>
        <p:spPr>
          <a:xfrm>
            <a:off x="4723775" y="934975"/>
            <a:ext cx="4308900" cy="3990900"/>
          </a:xfrm>
          <a:prstGeom prst="rect">
            <a:avLst/>
          </a:prstGeom>
        </p:spPr>
        <p:txBody>
          <a:bodyPr anchorCtr="0" anchor="t" bIns="102350" lIns="102350" spcFirstLastPara="1" rIns="102350" wrap="square" tIns="102350">
            <a:noAutofit/>
          </a:bodyPr>
          <a:lstStyle/>
          <a:p>
            <a:pPr indent="0" lvl="0" marL="0" rtl="0" algn="ctr">
              <a:spcBef>
                <a:spcPts val="0"/>
              </a:spcBef>
              <a:spcAft>
                <a:spcPts val="0"/>
              </a:spcAft>
              <a:buNone/>
            </a:pPr>
            <a:r>
              <a:rPr lang="es">
                <a:solidFill>
                  <a:srgbClr val="000000"/>
                </a:solidFill>
              </a:rPr>
              <a:t>DESIGN DISADVANTAGES</a:t>
            </a:r>
            <a:endParaRPr>
              <a:solidFill>
                <a:srgbClr val="000000"/>
              </a:solidFill>
            </a:endParaRPr>
          </a:p>
          <a:p>
            <a:pPr indent="-342900" lvl="0" marL="457200" rtl="0">
              <a:spcBef>
                <a:spcPts val="1800"/>
              </a:spcBef>
              <a:spcAft>
                <a:spcPts val="0"/>
              </a:spcAft>
              <a:buClr>
                <a:srgbClr val="000000"/>
              </a:buClr>
              <a:buSzPts val="1800"/>
              <a:buChar char="●"/>
            </a:pPr>
            <a:r>
              <a:rPr lang="es" sz="1800">
                <a:solidFill>
                  <a:srgbClr val="000000"/>
                </a:solidFill>
              </a:rPr>
              <a:t>Line following program is unreliable </a:t>
            </a:r>
            <a:endParaRPr sz="1800">
              <a:solidFill>
                <a:srgbClr val="000000"/>
              </a:solidFill>
            </a:endParaRPr>
          </a:p>
          <a:p>
            <a:pPr indent="-342900" lvl="0" marL="457200" rtl="0">
              <a:spcBef>
                <a:spcPts val="0"/>
              </a:spcBef>
              <a:spcAft>
                <a:spcPts val="0"/>
              </a:spcAft>
              <a:buClr>
                <a:srgbClr val="000000"/>
              </a:buClr>
              <a:buSzPts val="1800"/>
              <a:buChar char="●"/>
            </a:pPr>
            <a:r>
              <a:rPr lang="es" sz="1800">
                <a:solidFill>
                  <a:srgbClr val="000000"/>
                </a:solidFill>
              </a:rPr>
              <a:t>Grasping mechanism prone to being knocked out of position during locomotion </a:t>
            </a:r>
            <a:endParaRPr sz="1800">
              <a:solidFill>
                <a:srgbClr val="000000"/>
              </a:solidFill>
            </a:endParaRPr>
          </a:p>
          <a:p>
            <a:pPr indent="-342900" lvl="0" marL="457200" rtl="0">
              <a:spcBef>
                <a:spcPts val="0"/>
              </a:spcBef>
              <a:spcAft>
                <a:spcPts val="0"/>
              </a:spcAft>
              <a:buClr>
                <a:srgbClr val="000000"/>
              </a:buClr>
              <a:buSzPts val="1800"/>
              <a:buChar char="●"/>
            </a:pPr>
            <a:r>
              <a:rPr lang="es" sz="1800">
                <a:solidFill>
                  <a:srgbClr val="000000"/>
                </a:solidFill>
              </a:rPr>
              <a:t>Design requires stronger motors </a:t>
            </a:r>
            <a:endParaRPr sz="1800">
              <a:solidFill>
                <a:srgbClr val="000000"/>
              </a:solidFill>
            </a:endParaRPr>
          </a:p>
          <a:p>
            <a:pPr indent="-342900" lvl="1" marL="914400" rtl="0">
              <a:spcBef>
                <a:spcPts val="0"/>
              </a:spcBef>
              <a:spcAft>
                <a:spcPts val="0"/>
              </a:spcAft>
              <a:buClr>
                <a:srgbClr val="000000"/>
              </a:buClr>
              <a:buSzPts val="1800"/>
              <a:buChar char="○"/>
            </a:pPr>
            <a:r>
              <a:rPr lang="es" sz="1800">
                <a:solidFill>
                  <a:srgbClr val="000000"/>
                </a:solidFill>
              </a:rPr>
              <a:t>Fails to work if batteries are even partially drained</a:t>
            </a:r>
            <a:endParaRPr sz="1800">
              <a:solidFill>
                <a:srgbClr val="000000"/>
              </a:solidFill>
            </a:endParaRPr>
          </a:p>
          <a:p>
            <a:pPr indent="-342900" lvl="0" marL="457200" rtl="0">
              <a:spcBef>
                <a:spcPts val="0"/>
              </a:spcBef>
              <a:spcAft>
                <a:spcPts val="0"/>
              </a:spcAft>
              <a:buClr>
                <a:srgbClr val="000000"/>
              </a:buClr>
              <a:buSzPts val="1800"/>
              <a:buChar char="●"/>
            </a:pPr>
            <a:r>
              <a:rPr lang="es" sz="1800">
                <a:solidFill>
                  <a:srgbClr val="000000"/>
                </a:solidFill>
              </a:rPr>
              <a:t>Touch sensor requires too much force to identify the presence of a bin</a:t>
            </a:r>
            <a:endParaRPr sz="18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229550" y="648150"/>
            <a:ext cx="9004500" cy="3920700"/>
          </a:xfrm>
          <a:prstGeom prst="rect">
            <a:avLst/>
          </a:prstGeom>
        </p:spPr>
        <p:txBody>
          <a:bodyPr anchorCtr="0" anchor="t" bIns="102350" lIns="102350" spcFirstLastPara="1" rIns="102350" wrap="square" tIns="102350">
            <a:noAutofit/>
          </a:bodyPr>
          <a:lstStyle/>
          <a:p>
            <a:pPr indent="-165100" lvl="0" marL="101600" rtl="0">
              <a:spcBef>
                <a:spcPts val="0"/>
              </a:spcBef>
              <a:spcAft>
                <a:spcPts val="0"/>
              </a:spcAft>
              <a:buClr>
                <a:srgbClr val="000000"/>
              </a:buClr>
              <a:buSzPts val="1800"/>
              <a:buChar char="●"/>
            </a:pPr>
            <a:r>
              <a:rPr lang="es" sz="1800">
                <a:solidFill>
                  <a:srgbClr val="000000"/>
                </a:solidFill>
              </a:rPr>
              <a:t>Did not perform as desired at the demonstration </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Line following program did not work effectively </a:t>
            </a:r>
            <a:endParaRPr sz="1800">
              <a:solidFill>
                <a:srgbClr val="000000"/>
              </a:solidFill>
            </a:endParaRPr>
          </a:p>
          <a:p>
            <a:pPr indent="-165100" lvl="2" marL="304800" rtl="0">
              <a:spcBef>
                <a:spcPts val="0"/>
              </a:spcBef>
              <a:spcAft>
                <a:spcPts val="0"/>
              </a:spcAft>
              <a:buClr>
                <a:srgbClr val="000000"/>
              </a:buClr>
              <a:buSzPts val="1800"/>
              <a:buChar char="■"/>
            </a:pPr>
            <a:r>
              <a:rPr lang="es" sz="1800">
                <a:solidFill>
                  <a:srgbClr val="000000"/>
                </a:solidFill>
              </a:rPr>
              <a:t>In prior testing only able to follow solid black lines</a:t>
            </a:r>
            <a:endParaRPr sz="1800">
              <a:solidFill>
                <a:srgbClr val="000000"/>
              </a:solidFill>
            </a:endParaRPr>
          </a:p>
          <a:p>
            <a:pPr indent="-165100" lvl="2" marL="304800" rtl="0">
              <a:spcBef>
                <a:spcPts val="0"/>
              </a:spcBef>
              <a:spcAft>
                <a:spcPts val="0"/>
              </a:spcAft>
              <a:buClr>
                <a:srgbClr val="000000"/>
              </a:buClr>
              <a:buSzPts val="1800"/>
              <a:buChar char="■"/>
            </a:pPr>
            <a:r>
              <a:rPr lang="es" sz="1800">
                <a:solidFill>
                  <a:srgbClr val="000000"/>
                </a:solidFill>
              </a:rPr>
              <a:t>In demonstration started with curved black line and straight dotted</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Unable to display abilities in other tasks </a:t>
            </a:r>
            <a:endParaRPr sz="1800">
              <a:solidFill>
                <a:srgbClr val="000000"/>
              </a:solidFill>
            </a:endParaRPr>
          </a:p>
          <a:p>
            <a:pPr indent="0" lvl="0" marL="457200" rtl="0">
              <a:spcBef>
                <a:spcPts val="1800"/>
              </a:spcBef>
              <a:spcAft>
                <a:spcPts val="0"/>
              </a:spcAft>
              <a:buNone/>
            </a:pPr>
            <a:r>
              <a:t/>
            </a:r>
            <a:endParaRPr sz="1800">
              <a:solidFill>
                <a:srgbClr val="000000"/>
              </a:solidFill>
            </a:endParaRPr>
          </a:p>
          <a:p>
            <a:pPr indent="-165100" lvl="0" marL="101600" rtl="0">
              <a:spcBef>
                <a:spcPts val="1800"/>
              </a:spcBef>
              <a:spcAft>
                <a:spcPts val="0"/>
              </a:spcAft>
              <a:buClr>
                <a:srgbClr val="000000"/>
              </a:buClr>
              <a:buSzPts val="1800"/>
              <a:buChar char="●"/>
            </a:pPr>
            <a:r>
              <a:rPr lang="es" sz="1800">
                <a:solidFill>
                  <a:srgbClr val="000000"/>
                </a:solidFill>
              </a:rPr>
              <a:t>Recommended Improvements:</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Line following → Develop a more effective program</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Walking mechanism → Reduce step size to ease line following </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Bin pick-up mechanism → Make more stable</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Bin recognition → Make </a:t>
            </a:r>
            <a:r>
              <a:rPr lang="es" sz="1800">
                <a:solidFill>
                  <a:schemeClr val="dk1"/>
                </a:solidFill>
              </a:rPr>
              <a:t>touch sensor </a:t>
            </a:r>
            <a:r>
              <a:rPr lang="es" sz="1800">
                <a:solidFill>
                  <a:srgbClr val="000000"/>
                </a:solidFill>
              </a:rPr>
              <a:t>more sensitive</a:t>
            </a:r>
            <a:endParaRPr sz="1800">
              <a:solidFill>
                <a:srgbClr val="000000"/>
              </a:solidFill>
            </a:endParaRPr>
          </a:p>
          <a:p>
            <a:pPr indent="-165100" lvl="1" marL="203200" rtl="0">
              <a:spcBef>
                <a:spcPts val="0"/>
              </a:spcBef>
              <a:spcAft>
                <a:spcPts val="0"/>
              </a:spcAft>
              <a:buClr>
                <a:srgbClr val="000000"/>
              </a:buClr>
              <a:buSzPts val="1800"/>
              <a:buChar char="○"/>
            </a:pPr>
            <a:r>
              <a:rPr lang="es" sz="1800">
                <a:solidFill>
                  <a:srgbClr val="000000"/>
                </a:solidFill>
              </a:rPr>
              <a:t>Lighter robot → Ensure motors are strong enough to move the robot </a:t>
            </a:r>
            <a:endParaRPr sz="1800">
              <a:solidFill>
                <a:srgbClr val="000000"/>
              </a:solidFill>
            </a:endParaRPr>
          </a:p>
          <a:p>
            <a:pPr indent="0" lvl="0" marL="0">
              <a:spcBef>
                <a:spcPts val="1800"/>
              </a:spcBef>
              <a:spcAft>
                <a:spcPts val="1800"/>
              </a:spcAft>
              <a:buNone/>
            </a:pPr>
            <a:r>
              <a:t/>
            </a:r>
            <a:endParaRPr sz="2100">
              <a:solidFill>
                <a:srgbClr val="434343"/>
              </a:solidFill>
            </a:endParaRPr>
          </a:p>
        </p:txBody>
      </p:sp>
      <p:sp>
        <p:nvSpPr>
          <p:cNvPr id="171" name="Google Shape;171;p29"/>
          <p:cNvSpPr txBox="1"/>
          <p:nvPr/>
        </p:nvSpPr>
        <p:spPr>
          <a:xfrm>
            <a:off x="574650" y="0"/>
            <a:ext cx="7994700" cy="5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3100">
                <a:solidFill>
                  <a:schemeClr val="dk1"/>
                </a:solidFill>
              </a:rPr>
              <a:t>CONCLUSION</a:t>
            </a:r>
            <a:endParaRPr sz="3100">
              <a:solidFill>
                <a:schemeClr val="dk1"/>
              </a:solidFill>
            </a:endParaRPr>
          </a:p>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idx="1" type="body"/>
          </p:nvPr>
        </p:nvSpPr>
        <p:spPr>
          <a:xfrm>
            <a:off x="311700" y="695275"/>
            <a:ext cx="8520600" cy="3416400"/>
          </a:xfrm>
          <a:prstGeom prst="rect">
            <a:avLst/>
          </a:prstGeom>
        </p:spPr>
        <p:txBody>
          <a:bodyPr anchorCtr="0" anchor="t" bIns="102350" lIns="102350" spcFirstLastPara="1" rIns="102350" wrap="square" tIns="102350">
            <a:noAutofit/>
          </a:bodyPr>
          <a:lstStyle/>
          <a:p>
            <a:pPr indent="0" lvl="0" marL="0" rtl="0" algn="ctr">
              <a:spcBef>
                <a:spcPts val="0"/>
              </a:spcBef>
              <a:spcAft>
                <a:spcPts val="0"/>
              </a:spcAft>
              <a:buNone/>
            </a:pPr>
            <a:r>
              <a:t/>
            </a:r>
            <a:endParaRPr/>
          </a:p>
          <a:p>
            <a:pPr indent="0" lvl="0" marL="0" rtl="0" algn="ctr">
              <a:spcBef>
                <a:spcPts val="1800"/>
              </a:spcBef>
              <a:spcAft>
                <a:spcPts val="0"/>
              </a:spcAft>
              <a:buNone/>
            </a:pPr>
            <a:r>
              <a:t/>
            </a:r>
            <a:endParaRPr/>
          </a:p>
          <a:p>
            <a:pPr indent="0" lvl="0" marL="0" algn="ctr">
              <a:spcBef>
                <a:spcPts val="1800"/>
              </a:spcBef>
              <a:spcAft>
                <a:spcPts val="1800"/>
              </a:spcAft>
              <a:buNone/>
            </a:pPr>
            <a:r>
              <a:rPr lang="es" sz="4800"/>
              <a:t>Questions?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INTRODUCTION</a:t>
            </a:r>
            <a:endParaRPr/>
          </a:p>
        </p:txBody>
      </p:sp>
      <p:sp>
        <p:nvSpPr>
          <p:cNvPr id="64" name="Google Shape;64;p14"/>
          <p:cNvSpPr txBox="1"/>
          <p:nvPr>
            <p:ph idx="1" type="body"/>
          </p:nvPr>
        </p:nvSpPr>
        <p:spPr>
          <a:xfrm>
            <a:off x="311700" y="1152475"/>
            <a:ext cx="8520600" cy="3416400"/>
          </a:xfrm>
          <a:prstGeom prst="rect">
            <a:avLst/>
          </a:prstGeom>
        </p:spPr>
        <p:txBody>
          <a:bodyPr anchorCtr="0" anchor="t" bIns="102350" lIns="102350" spcFirstLastPara="1" rIns="102350" wrap="square" tIns="102350">
            <a:noAutofit/>
          </a:bodyPr>
          <a:lstStyle/>
          <a:p>
            <a:pPr indent="-184150" lvl="0" marL="101600" rtl="0">
              <a:lnSpc>
                <a:spcPct val="150000"/>
              </a:lnSpc>
              <a:spcBef>
                <a:spcPts val="0"/>
              </a:spcBef>
              <a:spcAft>
                <a:spcPts val="0"/>
              </a:spcAft>
              <a:buClr>
                <a:srgbClr val="000000"/>
              </a:buClr>
              <a:buSzPts val="2100"/>
              <a:buChar char="●"/>
            </a:pPr>
            <a:r>
              <a:rPr lang="es" sz="2100">
                <a:solidFill>
                  <a:srgbClr val="000000"/>
                </a:solidFill>
              </a:rPr>
              <a:t> Harris company made a request for a Prototype Mover Robot (PMR) to transport debris from disaster sites for processing</a:t>
            </a:r>
            <a:endParaRPr sz="2100">
              <a:solidFill>
                <a:srgbClr val="000000"/>
              </a:solidFill>
            </a:endParaRPr>
          </a:p>
          <a:p>
            <a:pPr indent="-184150" lvl="7" marL="812800" rtl="0">
              <a:lnSpc>
                <a:spcPct val="150000"/>
              </a:lnSpc>
              <a:spcBef>
                <a:spcPts val="0"/>
              </a:spcBef>
              <a:spcAft>
                <a:spcPts val="0"/>
              </a:spcAft>
              <a:buClr>
                <a:srgbClr val="000000"/>
              </a:buClr>
              <a:buSzPts val="2100"/>
              <a:buChar char="○"/>
            </a:pPr>
            <a:r>
              <a:rPr lang="es" sz="2100">
                <a:solidFill>
                  <a:srgbClr val="000000"/>
                </a:solidFill>
              </a:rPr>
              <a:t>Without wheels or treads</a:t>
            </a:r>
            <a:endParaRPr sz="2100">
              <a:solidFill>
                <a:srgbClr val="000000"/>
              </a:solidFill>
            </a:endParaRPr>
          </a:p>
          <a:p>
            <a:pPr indent="-184150" lvl="7" marL="812800" rtl="0">
              <a:lnSpc>
                <a:spcPct val="150000"/>
              </a:lnSpc>
              <a:spcBef>
                <a:spcPts val="0"/>
              </a:spcBef>
              <a:spcAft>
                <a:spcPts val="0"/>
              </a:spcAft>
              <a:buClr>
                <a:srgbClr val="000000"/>
              </a:buClr>
              <a:buSzPts val="2100"/>
              <a:buChar char="○"/>
            </a:pPr>
            <a:r>
              <a:rPr lang="es" sz="2100">
                <a:solidFill>
                  <a:srgbClr val="000000"/>
                </a:solidFill>
              </a:rPr>
              <a:t>Follow a line </a:t>
            </a:r>
            <a:endParaRPr sz="2100">
              <a:solidFill>
                <a:srgbClr val="000000"/>
              </a:solidFill>
            </a:endParaRPr>
          </a:p>
          <a:p>
            <a:pPr indent="-184150" lvl="7" marL="812800" rtl="0">
              <a:lnSpc>
                <a:spcPct val="150000"/>
              </a:lnSpc>
              <a:spcBef>
                <a:spcPts val="0"/>
              </a:spcBef>
              <a:spcAft>
                <a:spcPts val="0"/>
              </a:spcAft>
              <a:buClr>
                <a:srgbClr val="000000"/>
              </a:buClr>
              <a:buSzPts val="2100"/>
              <a:buChar char="○"/>
            </a:pPr>
            <a:r>
              <a:rPr lang="es" sz="2100">
                <a:solidFill>
                  <a:srgbClr val="000000"/>
                </a:solidFill>
              </a:rPr>
              <a:t>Pick up bins</a:t>
            </a:r>
            <a:endParaRPr sz="2100">
              <a:solidFill>
                <a:srgbClr val="000000"/>
              </a:solidFill>
            </a:endParaRPr>
          </a:p>
          <a:p>
            <a:pPr indent="-184150" lvl="7" marL="812800" rtl="0">
              <a:lnSpc>
                <a:spcPct val="150000"/>
              </a:lnSpc>
              <a:spcBef>
                <a:spcPts val="0"/>
              </a:spcBef>
              <a:spcAft>
                <a:spcPts val="0"/>
              </a:spcAft>
              <a:buClr>
                <a:srgbClr val="000000"/>
              </a:buClr>
              <a:buSzPts val="2100"/>
              <a:buChar char="○"/>
            </a:pPr>
            <a:r>
              <a:rPr lang="es" sz="2100">
                <a:solidFill>
                  <a:srgbClr val="000000"/>
                </a:solidFill>
              </a:rPr>
              <a:t>Identify bin content </a:t>
            </a:r>
            <a:endParaRPr sz="2100">
              <a:solidFill>
                <a:srgbClr val="000000"/>
              </a:solidFill>
            </a:endParaRPr>
          </a:p>
          <a:p>
            <a:pPr indent="-184150" lvl="7" marL="812800" rtl="0">
              <a:lnSpc>
                <a:spcPct val="150000"/>
              </a:lnSpc>
              <a:spcBef>
                <a:spcPts val="0"/>
              </a:spcBef>
              <a:spcAft>
                <a:spcPts val="0"/>
              </a:spcAft>
              <a:buClr>
                <a:srgbClr val="000000"/>
              </a:buClr>
              <a:buSzPts val="2100"/>
              <a:buChar char="○"/>
            </a:pPr>
            <a:r>
              <a:rPr lang="es" sz="2100">
                <a:solidFill>
                  <a:srgbClr val="000000"/>
                </a:solidFill>
              </a:rPr>
              <a:t>Transport to drop-off location </a:t>
            </a:r>
            <a:endParaRPr sz="2100">
              <a:solidFill>
                <a:srgbClr val="000000"/>
              </a:solidFill>
            </a:endParaRPr>
          </a:p>
          <a:p>
            <a:pPr indent="0" lvl="0" marL="0" marR="0" rtl="0" algn="l">
              <a:lnSpc>
                <a:spcPct val="115000"/>
              </a:lnSpc>
              <a:spcBef>
                <a:spcPts val="0"/>
              </a:spcBef>
              <a:spcAft>
                <a:spcPts val="0"/>
              </a:spcAft>
              <a:buNone/>
            </a:pPr>
            <a:r>
              <a:t/>
            </a:r>
            <a:endParaRPr>
              <a:solidFill>
                <a:srgbClr val="000000"/>
              </a:solidFill>
            </a:endParaRPr>
          </a:p>
          <a:p>
            <a:pPr indent="0" lvl="0" marL="0">
              <a:spcBef>
                <a:spcPts val="1800"/>
              </a:spcBef>
              <a:spcAft>
                <a:spcPts val="1800"/>
              </a:spcAft>
              <a:buNone/>
            </a:pPr>
            <a:r>
              <a:t/>
            </a:r>
            <a:endParaRPr>
              <a:solidFill>
                <a:srgbClr val="000000"/>
              </a:solidFill>
            </a:endParaRPr>
          </a:p>
        </p:txBody>
      </p:sp>
      <p:pic>
        <p:nvPicPr>
          <p:cNvPr id="65" name="Google Shape;65;p14"/>
          <p:cNvPicPr preferRelativeResize="0"/>
          <p:nvPr/>
        </p:nvPicPr>
        <p:blipFill rotWithShape="1">
          <a:blip r:embed="rId3">
            <a:alphaModFix/>
          </a:blip>
          <a:srcRect b="32560" l="49352" r="26149" t="33576"/>
          <a:stretch/>
        </p:blipFill>
        <p:spPr>
          <a:xfrm>
            <a:off x="5284850" y="2075075"/>
            <a:ext cx="3547449" cy="27583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694" y="52913"/>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TEAM STRATEGIES</a:t>
            </a:r>
            <a:endParaRPr/>
          </a:p>
        </p:txBody>
      </p:sp>
      <p:sp>
        <p:nvSpPr>
          <p:cNvPr id="71" name="Google Shape;71;p15"/>
          <p:cNvSpPr txBox="1"/>
          <p:nvPr>
            <p:ph idx="1" type="body"/>
          </p:nvPr>
        </p:nvSpPr>
        <p:spPr>
          <a:xfrm>
            <a:off x="311693" y="625620"/>
            <a:ext cx="8832300" cy="1876200"/>
          </a:xfrm>
          <a:prstGeom prst="rect">
            <a:avLst/>
          </a:prstGeom>
        </p:spPr>
        <p:txBody>
          <a:bodyPr anchorCtr="0" anchor="t" bIns="102350" lIns="102350" spcFirstLastPara="1" rIns="102350" wrap="square" tIns="102350">
            <a:noAutofit/>
          </a:bodyPr>
          <a:lstStyle/>
          <a:p>
            <a:pPr indent="-165100" lvl="0" marL="101600" rtl="0">
              <a:spcBef>
                <a:spcPts val="0"/>
              </a:spcBef>
              <a:spcAft>
                <a:spcPts val="0"/>
              </a:spcAft>
              <a:buClr>
                <a:srgbClr val="000000"/>
              </a:buClr>
              <a:buSzPts val="1800"/>
              <a:buChar char="●"/>
            </a:pPr>
            <a:r>
              <a:rPr lang="es" sz="1800">
                <a:solidFill>
                  <a:srgbClr val="000000"/>
                </a:solidFill>
              </a:rPr>
              <a:t>Each month, a different deliverable was the main focus of the group</a:t>
            </a:r>
            <a:endParaRPr sz="1800">
              <a:solidFill>
                <a:srgbClr val="000000"/>
              </a:solidFill>
            </a:endParaRPr>
          </a:p>
          <a:p>
            <a:pPr indent="-165100" lvl="7" marL="812800" rtl="0">
              <a:spcBef>
                <a:spcPts val="0"/>
              </a:spcBef>
              <a:spcAft>
                <a:spcPts val="0"/>
              </a:spcAft>
              <a:buClr>
                <a:srgbClr val="000000"/>
              </a:buClr>
              <a:buSzPts val="1800"/>
              <a:buChar char="○"/>
            </a:pPr>
            <a:r>
              <a:rPr lang="es" sz="1800">
                <a:solidFill>
                  <a:srgbClr val="000000"/>
                </a:solidFill>
              </a:rPr>
              <a:t>October: Robot Structure/Mechanism</a:t>
            </a:r>
            <a:endParaRPr sz="1800">
              <a:solidFill>
                <a:srgbClr val="000000"/>
              </a:solidFill>
            </a:endParaRPr>
          </a:p>
          <a:p>
            <a:pPr indent="-165100" lvl="7" marL="812800" rtl="0">
              <a:spcBef>
                <a:spcPts val="0"/>
              </a:spcBef>
              <a:spcAft>
                <a:spcPts val="0"/>
              </a:spcAft>
              <a:buClr>
                <a:srgbClr val="000000"/>
              </a:buClr>
              <a:buSzPts val="1800"/>
              <a:buChar char="○"/>
            </a:pPr>
            <a:r>
              <a:rPr lang="es" sz="1800">
                <a:solidFill>
                  <a:srgbClr val="000000"/>
                </a:solidFill>
              </a:rPr>
              <a:t>November: Logic and coding</a:t>
            </a:r>
            <a:endParaRPr sz="1800">
              <a:solidFill>
                <a:srgbClr val="000000"/>
              </a:solidFill>
            </a:endParaRPr>
          </a:p>
          <a:p>
            <a:pPr indent="-165100" lvl="7" marL="812800" rtl="0">
              <a:spcBef>
                <a:spcPts val="0"/>
              </a:spcBef>
              <a:spcAft>
                <a:spcPts val="0"/>
              </a:spcAft>
              <a:buClr>
                <a:srgbClr val="000000"/>
              </a:buClr>
              <a:buSzPts val="1800"/>
              <a:buChar char="○"/>
            </a:pPr>
            <a:r>
              <a:rPr lang="es" sz="1800">
                <a:solidFill>
                  <a:srgbClr val="000000"/>
                </a:solidFill>
              </a:rPr>
              <a:t>December: Results and Report</a:t>
            </a:r>
            <a:endParaRPr sz="1800">
              <a:solidFill>
                <a:srgbClr val="000000"/>
              </a:solidFill>
            </a:endParaRPr>
          </a:p>
          <a:p>
            <a:pPr indent="-165100" lvl="0" marL="101600" rtl="0">
              <a:spcBef>
                <a:spcPts val="0"/>
              </a:spcBef>
              <a:spcAft>
                <a:spcPts val="0"/>
              </a:spcAft>
              <a:buClr>
                <a:srgbClr val="000000"/>
              </a:buClr>
              <a:buSzPts val="1800"/>
              <a:buChar char="●"/>
            </a:pPr>
            <a:r>
              <a:rPr lang="es" sz="1800">
                <a:solidFill>
                  <a:srgbClr val="000000"/>
                </a:solidFill>
              </a:rPr>
              <a:t>Each deliverable was worked on throughout the entire process, but in order to keep the project on schedule, the group shifted focus with the change of each month</a:t>
            </a:r>
            <a:endParaRPr sz="1800">
              <a:solidFill>
                <a:srgbClr val="000000"/>
              </a:solidFill>
            </a:endParaRPr>
          </a:p>
        </p:txBody>
      </p:sp>
      <p:pic>
        <p:nvPicPr>
          <p:cNvPr id="72" name="Google Shape;72;p15"/>
          <p:cNvPicPr preferRelativeResize="0"/>
          <p:nvPr/>
        </p:nvPicPr>
        <p:blipFill rotWithShape="1">
          <a:blip r:embed="rId3">
            <a:alphaModFix/>
          </a:blip>
          <a:srcRect b="10240" l="0" r="14317" t="13679"/>
          <a:stretch/>
        </p:blipFill>
        <p:spPr>
          <a:xfrm>
            <a:off x="1752275" y="2588050"/>
            <a:ext cx="5639450" cy="2555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62810"/>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WORKLOAD DISTRIBUTION</a:t>
            </a:r>
            <a:endParaRPr/>
          </a:p>
        </p:txBody>
      </p:sp>
      <p:sp>
        <p:nvSpPr>
          <p:cNvPr id="78" name="Google Shape;78;p16"/>
          <p:cNvSpPr txBox="1"/>
          <p:nvPr>
            <p:ph idx="1" type="body"/>
          </p:nvPr>
        </p:nvSpPr>
        <p:spPr>
          <a:xfrm>
            <a:off x="311700" y="737502"/>
            <a:ext cx="8520600" cy="3416400"/>
          </a:xfrm>
          <a:prstGeom prst="rect">
            <a:avLst/>
          </a:prstGeom>
        </p:spPr>
        <p:txBody>
          <a:bodyPr anchorCtr="0" anchor="t" bIns="102350" lIns="102350" spcFirstLastPara="1" rIns="102350" wrap="square" tIns="102350">
            <a:noAutofit/>
          </a:bodyPr>
          <a:lstStyle/>
          <a:p>
            <a:pPr indent="0" lvl="0" marL="0" rtl="0">
              <a:spcBef>
                <a:spcPts val="0"/>
              </a:spcBef>
              <a:spcAft>
                <a:spcPts val="0"/>
              </a:spcAft>
              <a:buNone/>
            </a:pPr>
            <a:r>
              <a:rPr lang="es" sz="1800">
                <a:solidFill>
                  <a:srgbClr val="000000"/>
                </a:solidFill>
              </a:rPr>
              <a:t>Optimized skills of group members in determining leadership for various deliverables</a:t>
            </a:r>
            <a:endParaRPr sz="1800">
              <a:solidFill>
                <a:srgbClr val="000000"/>
              </a:solidFill>
            </a:endParaRPr>
          </a:p>
          <a:p>
            <a:pPr indent="0" lvl="0" marL="0" rtl="0">
              <a:spcBef>
                <a:spcPts val="1800"/>
              </a:spcBef>
              <a:spcAft>
                <a:spcPts val="0"/>
              </a:spcAft>
              <a:buNone/>
            </a:pPr>
            <a:r>
              <a:t/>
            </a:r>
            <a:endParaRPr sz="1800">
              <a:solidFill>
                <a:srgbClr val="000000"/>
              </a:solidFill>
            </a:endParaRPr>
          </a:p>
          <a:p>
            <a:pPr indent="-165100" lvl="0" marL="711200" rtl="0">
              <a:spcBef>
                <a:spcPts val="1800"/>
              </a:spcBef>
              <a:spcAft>
                <a:spcPts val="0"/>
              </a:spcAft>
              <a:buClr>
                <a:srgbClr val="000000"/>
              </a:buClr>
              <a:buSzPts val="1800"/>
              <a:buChar char="➔"/>
            </a:pPr>
            <a:r>
              <a:rPr lang="es" sz="1800">
                <a:solidFill>
                  <a:srgbClr val="000000"/>
                </a:solidFill>
              </a:rPr>
              <a:t>Robot: Ryan</a:t>
            </a:r>
            <a:endParaRPr sz="1800">
              <a:solidFill>
                <a:srgbClr val="000000"/>
              </a:solidFill>
            </a:endParaRPr>
          </a:p>
          <a:p>
            <a:pPr indent="-165100" lvl="0" marL="711200" rtl="0">
              <a:spcBef>
                <a:spcPts val="0"/>
              </a:spcBef>
              <a:spcAft>
                <a:spcPts val="0"/>
              </a:spcAft>
              <a:buClr>
                <a:srgbClr val="000000"/>
              </a:buClr>
              <a:buSzPts val="1800"/>
              <a:buChar char="➔"/>
            </a:pPr>
            <a:r>
              <a:rPr lang="es" sz="1800">
                <a:solidFill>
                  <a:srgbClr val="000000"/>
                </a:solidFill>
              </a:rPr>
              <a:t>Code: Kathryn</a:t>
            </a:r>
            <a:endParaRPr sz="1800">
              <a:solidFill>
                <a:srgbClr val="000000"/>
              </a:solidFill>
            </a:endParaRPr>
          </a:p>
          <a:p>
            <a:pPr indent="-165100" lvl="0" marL="711200" rtl="0">
              <a:spcBef>
                <a:spcPts val="0"/>
              </a:spcBef>
              <a:spcAft>
                <a:spcPts val="0"/>
              </a:spcAft>
              <a:buClr>
                <a:srgbClr val="000000"/>
              </a:buClr>
              <a:buSzPts val="1800"/>
              <a:buChar char="➔"/>
            </a:pPr>
            <a:r>
              <a:rPr lang="es" sz="1800">
                <a:solidFill>
                  <a:srgbClr val="000000"/>
                </a:solidFill>
              </a:rPr>
              <a:t>Notebook: Natalie</a:t>
            </a:r>
            <a:endParaRPr sz="1800">
              <a:solidFill>
                <a:srgbClr val="000000"/>
              </a:solidFill>
            </a:endParaRPr>
          </a:p>
          <a:p>
            <a:pPr indent="0" lvl="0" marL="0" rtl="0">
              <a:lnSpc>
                <a:spcPct val="100000"/>
              </a:lnSpc>
              <a:spcBef>
                <a:spcPts val="1800"/>
              </a:spcBef>
              <a:spcAft>
                <a:spcPts val="0"/>
              </a:spcAft>
              <a:buNone/>
            </a:pPr>
            <a:r>
              <a:t/>
            </a:r>
            <a:endParaRPr sz="1800">
              <a:solidFill>
                <a:srgbClr val="000000"/>
              </a:solidFill>
            </a:endParaRPr>
          </a:p>
          <a:p>
            <a:pPr indent="0" lvl="0" marL="0" rtl="0">
              <a:lnSpc>
                <a:spcPct val="100000"/>
              </a:lnSpc>
              <a:spcBef>
                <a:spcPts val="0"/>
              </a:spcBef>
              <a:spcAft>
                <a:spcPts val="0"/>
              </a:spcAft>
              <a:buNone/>
            </a:pPr>
            <a:r>
              <a:t/>
            </a:r>
            <a:endParaRPr sz="1800">
              <a:solidFill>
                <a:srgbClr val="000000"/>
              </a:solidFill>
            </a:endParaRPr>
          </a:p>
          <a:p>
            <a:pPr indent="0" lvl="0" marL="0" rtl="0">
              <a:lnSpc>
                <a:spcPct val="100000"/>
              </a:lnSpc>
              <a:spcBef>
                <a:spcPts val="0"/>
              </a:spcBef>
              <a:spcAft>
                <a:spcPts val="0"/>
              </a:spcAft>
              <a:buNone/>
            </a:pPr>
            <a:r>
              <a:t/>
            </a:r>
            <a:endParaRPr sz="1800">
              <a:solidFill>
                <a:srgbClr val="000000"/>
              </a:solidFill>
            </a:endParaRPr>
          </a:p>
          <a:p>
            <a:pPr indent="0" lvl="0" marL="0" rtl="0">
              <a:lnSpc>
                <a:spcPct val="100000"/>
              </a:lnSpc>
              <a:spcBef>
                <a:spcPts val="0"/>
              </a:spcBef>
              <a:spcAft>
                <a:spcPts val="0"/>
              </a:spcAft>
              <a:buNone/>
            </a:pPr>
            <a:r>
              <a:rPr lang="es" sz="1800">
                <a:solidFill>
                  <a:srgbClr val="000000"/>
                </a:solidFill>
              </a:rPr>
              <a:t>Each group member was to take the lead on their assigned task, but all group members worked together on all deliverables</a:t>
            </a:r>
            <a:endParaRPr sz="1800">
              <a:solidFill>
                <a:srgbClr val="000000"/>
              </a:solidFill>
            </a:endParaRPr>
          </a:p>
          <a:p>
            <a:pPr indent="0" lvl="0" marL="0" rtl="0">
              <a:spcBef>
                <a:spcPts val="0"/>
              </a:spcBef>
              <a:spcAft>
                <a:spcPts val="0"/>
              </a:spcAft>
              <a:buNone/>
            </a:pPr>
            <a:r>
              <a:t/>
            </a:r>
            <a:endParaRPr sz="1800">
              <a:solidFill>
                <a:srgbClr val="000000"/>
              </a:solidFill>
            </a:endParaRPr>
          </a:p>
          <a:p>
            <a:pPr indent="0" lvl="0" marL="0">
              <a:spcBef>
                <a:spcPts val="1800"/>
              </a:spcBef>
              <a:spcAft>
                <a:spcPts val="1800"/>
              </a:spcAft>
              <a:buNone/>
            </a:pPr>
            <a:r>
              <a:t/>
            </a:r>
            <a:endParaRPr sz="1800">
              <a:solidFill>
                <a:srgbClr val="000000"/>
              </a:solidFill>
            </a:endParaRPr>
          </a:p>
        </p:txBody>
      </p:sp>
      <p:pic>
        <p:nvPicPr>
          <p:cNvPr id="79" name="Google Shape;79;p16"/>
          <p:cNvPicPr preferRelativeResize="0"/>
          <p:nvPr/>
        </p:nvPicPr>
        <p:blipFill rotWithShape="1">
          <a:blip r:embed="rId3">
            <a:alphaModFix/>
          </a:blip>
          <a:srcRect b="0" l="0" r="0" t="10144"/>
          <a:stretch/>
        </p:blipFill>
        <p:spPr>
          <a:xfrm>
            <a:off x="3175250" y="1250525"/>
            <a:ext cx="5657050" cy="260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50173"/>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DESIGN PHILOSOPHY</a:t>
            </a:r>
            <a:endParaRPr/>
          </a:p>
        </p:txBody>
      </p:sp>
      <p:sp>
        <p:nvSpPr>
          <p:cNvPr id="85" name="Google Shape;85;p17"/>
          <p:cNvSpPr txBox="1"/>
          <p:nvPr>
            <p:ph idx="1" type="body"/>
          </p:nvPr>
        </p:nvSpPr>
        <p:spPr>
          <a:xfrm>
            <a:off x="311700" y="722889"/>
            <a:ext cx="8520600" cy="3416400"/>
          </a:xfrm>
          <a:prstGeom prst="rect">
            <a:avLst/>
          </a:prstGeom>
        </p:spPr>
        <p:txBody>
          <a:bodyPr anchorCtr="0" anchor="t" bIns="102350" lIns="102350" spcFirstLastPara="1" rIns="102350" wrap="square" tIns="102350">
            <a:noAutofit/>
          </a:bodyPr>
          <a:lstStyle/>
          <a:p>
            <a:pPr indent="-171450" lvl="0" marL="101600" rtl="0">
              <a:spcBef>
                <a:spcPts val="0"/>
              </a:spcBef>
              <a:spcAft>
                <a:spcPts val="0"/>
              </a:spcAft>
              <a:buClr>
                <a:srgbClr val="000000"/>
              </a:buClr>
              <a:buSzPts val="1900"/>
              <a:buAutoNum type="arabicPeriod"/>
            </a:pPr>
            <a:r>
              <a:rPr lang="es" sz="1900">
                <a:solidFill>
                  <a:srgbClr val="000000"/>
                </a:solidFill>
              </a:rPr>
              <a:t>Problem Definition: defined problem based on description, created design specifications based on Harris Corp. requirements to determine utility of different designs</a:t>
            </a:r>
            <a:endParaRPr sz="1900">
              <a:solidFill>
                <a:srgbClr val="000000"/>
              </a:solidFill>
            </a:endParaRPr>
          </a:p>
          <a:p>
            <a:pPr indent="-171450" lvl="0" marL="101600" rtl="0">
              <a:spcBef>
                <a:spcPts val="0"/>
              </a:spcBef>
              <a:spcAft>
                <a:spcPts val="0"/>
              </a:spcAft>
              <a:buClr>
                <a:srgbClr val="000000"/>
              </a:buClr>
              <a:buSzPts val="1900"/>
              <a:buAutoNum type="arabicPeriod"/>
            </a:pPr>
            <a:r>
              <a:rPr lang="es" sz="1900">
                <a:solidFill>
                  <a:srgbClr val="000000"/>
                </a:solidFill>
              </a:rPr>
              <a:t>Research: past designs for robots without wheels, inspiration from nature, learned about NXT logic and coding skills, became familiar with parts of kit</a:t>
            </a:r>
            <a:endParaRPr sz="1900">
              <a:solidFill>
                <a:srgbClr val="000000"/>
              </a:solidFill>
            </a:endParaRPr>
          </a:p>
          <a:p>
            <a:pPr indent="-171450" lvl="0" marL="101600" rtl="0">
              <a:spcBef>
                <a:spcPts val="0"/>
              </a:spcBef>
              <a:spcAft>
                <a:spcPts val="0"/>
              </a:spcAft>
              <a:buClr>
                <a:srgbClr val="000000"/>
              </a:buClr>
              <a:buSzPts val="1900"/>
              <a:buAutoNum type="arabicPeriod"/>
            </a:pPr>
            <a:r>
              <a:rPr lang="es" sz="1900">
                <a:solidFill>
                  <a:srgbClr val="000000"/>
                </a:solidFill>
              </a:rPr>
              <a:t>Brainstorming: created morphological chart of various ideas for the subcomponents of the robot and tested them using simulations</a:t>
            </a:r>
            <a:endParaRPr sz="1900">
              <a:solidFill>
                <a:srgbClr val="000000"/>
              </a:solidFill>
            </a:endParaRPr>
          </a:p>
          <a:p>
            <a:pPr indent="-171450" lvl="0" marL="101600" rtl="0">
              <a:spcBef>
                <a:spcPts val="0"/>
              </a:spcBef>
              <a:spcAft>
                <a:spcPts val="0"/>
              </a:spcAft>
              <a:buClr>
                <a:srgbClr val="000000"/>
              </a:buClr>
              <a:buSzPts val="1900"/>
              <a:buAutoNum type="arabicPeriod"/>
            </a:pPr>
            <a:r>
              <a:rPr lang="es" sz="1900">
                <a:solidFill>
                  <a:srgbClr val="000000"/>
                </a:solidFill>
              </a:rPr>
              <a:t>Implementing: created prototypes based on ideas from morphological chart</a:t>
            </a:r>
            <a:endParaRPr sz="1900">
              <a:solidFill>
                <a:srgbClr val="000000"/>
              </a:solidFill>
            </a:endParaRPr>
          </a:p>
          <a:p>
            <a:pPr indent="-171450" lvl="0" marL="101600" rtl="0">
              <a:spcBef>
                <a:spcPts val="0"/>
              </a:spcBef>
              <a:spcAft>
                <a:spcPts val="0"/>
              </a:spcAft>
              <a:buClr>
                <a:srgbClr val="000000"/>
              </a:buClr>
              <a:buSzPts val="1900"/>
              <a:buAutoNum type="arabicPeriod"/>
            </a:pPr>
            <a:r>
              <a:rPr lang="es" sz="1900">
                <a:solidFill>
                  <a:srgbClr val="000000"/>
                </a:solidFill>
              </a:rPr>
              <a:t>Testing: tested prototypes against design specifications created</a:t>
            </a:r>
            <a:endParaRPr sz="1900">
              <a:solidFill>
                <a:srgbClr val="000000"/>
              </a:solidFill>
            </a:endParaRPr>
          </a:p>
          <a:p>
            <a:pPr indent="-171450" lvl="0" marL="101600">
              <a:spcBef>
                <a:spcPts val="0"/>
              </a:spcBef>
              <a:spcAft>
                <a:spcPts val="0"/>
              </a:spcAft>
              <a:buClr>
                <a:srgbClr val="000000"/>
              </a:buClr>
              <a:buSzPts val="1900"/>
              <a:buAutoNum type="arabicPeriod"/>
            </a:pPr>
            <a:r>
              <a:rPr lang="es" sz="1900">
                <a:solidFill>
                  <a:srgbClr val="000000"/>
                </a:solidFill>
              </a:rPr>
              <a:t>Decision-Making: combined the most successful aspects of each prototype to create best PMR</a:t>
            </a:r>
            <a:endParaRPr sz="19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694" y="173599"/>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sz="3000"/>
              <a:t>Engineering specifications to determine success</a:t>
            </a:r>
            <a:endParaRPr sz="3000"/>
          </a:p>
        </p:txBody>
      </p:sp>
      <p:graphicFrame>
        <p:nvGraphicFramePr>
          <p:cNvPr id="91" name="Google Shape;91;p18"/>
          <p:cNvGraphicFramePr/>
          <p:nvPr/>
        </p:nvGraphicFramePr>
        <p:xfrm>
          <a:off x="112733" y="883045"/>
          <a:ext cx="3000000" cy="3000000"/>
        </p:xfrm>
        <a:graphic>
          <a:graphicData uri="http://schemas.openxmlformats.org/drawingml/2006/table">
            <a:tbl>
              <a:tblPr>
                <a:noFill/>
                <a:tableStyleId>{809B4D87-A57A-4478-9780-CD0A7B1A612E}</a:tableStyleId>
              </a:tblPr>
              <a:tblGrid>
                <a:gridCol w="4479000"/>
                <a:gridCol w="4439525"/>
              </a:tblGrid>
              <a:tr h="605525">
                <a:tc>
                  <a:txBody>
                    <a:bodyPr>
                      <a:noAutofit/>
                    </a:bodyPr>
                    <a:lstStyle/>
                    <a:p>
                      <a:pPr indent="0" lvl="0" marL="0" algn="ctr">
                        <a:spcBef>
                          <a:spcPts val="0"/>
                        </a:spcBef>
                        <a:spcAft>
                          <a:spcPts val="0"/>
                        </a:spcAft>
                        <a:buNone/>
                      </a:pPr>
                      <a:r>
                        <a:rPr lang="es" sz="1500"/>
                        <a:t>Velocity</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More than 0.6 feet per second</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algn="ctr">
                        <a:spcBef>
                          <a:spcPts val="0"/>
                        </a:spcBef>
                        <a:spcAft>
                          <a:spcPts val="0"/>
                        </a:spcAft>
                        <a:buNone/>
                      </a:pPr>
                      <a:r>
                        <a:rPr lang="es" sz="1500"/>
                        <a:t>Deviation from the line</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Less than 1/10 of the distance traveled</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algn="ctr">
                        <a:spcBef>
                          <a:spcPts val="0"/>
                        </a:spcBef>
                        <a:spcAft>
                          <a:spcPts val="0"/>
                        </a:spcAft>
                        <a:buNone/>
                      </a:pPr>
                      <a:r>
                        <a:rPr lang="es" sz="1500"/>
                        <a:t>Turning radius</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Less than 4 inches</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algn="ctr">
                        <a:spcBef>
                          <a:spcPts val="0"/>
                        </a:spcBef>
                        <a:spcAft>
                          <a:spcPts val="0"/>
                        </a:spcAft>
                        <a:buNone/>
                      </a:pPr>
                      <a:r>
                        <a:rPr lang="es" sz="1500"/>
                        <a:t>Find a line</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Less than 5 seconds</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rtl="0" algn="ctr">
                        <a:spcBef>
                          <a:spcPts val="0"/>
                        </a:spcBef>
                        <a:spcAft>
                          <a:spcPts val="0"/>
                        </a:spcAft>
                        <a:buNone/>
                      </a:pPr>
                      <a:r>
                        <a:rPr lang="es" sz="1500"/>
                        <a:t>Obstacle traversal</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Higher than 1 inch</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rtl="0" algn="ctr">
                        <a:spcBef>
                          <a:spcPts val="0"/>
                        </a:spcBef>
                        <a:spcAft>
                          <a:spcPts val="0"/>
                        </a:spcAft>
                        <a:buNone/>
                      </a:pPr>
                      <a:r>
                        <a:rPr lang="es" sz="1500"/>
                        <a:t>Weight transported</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More than 250 grams </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83775">
                <a:tc>
                  <a:txBody>
                    <a:bodyPr>
                      <a:noAutofit/>
                    </a:bodyPr>
                    <a:lstStyle/>
                    <a:p>
                      <a:pPr indent="0" lvl="0" marL="0" rtl="0" algn="ctr">
                        <a:spcBef>
                          <a:spcPts val="0"/>
                        </a:spcBef>
                        <a:spcAft>
                          <a:spcPts val="0"/>
                        </a:spcAft>
                        <a:buNone/>
                      </a:pPr>
                      <a:r>
                        <a:rPr lang="es" sz="1500"/>
                        <a:t>Distance to drop-off location</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Less than 3 inches to the center of the drop-off location </a:t>
                      </a:r>
                      <a:endParaRPr sz="1500"/>
                    </a:p>
                  </a:txBody>
                  <a:tcPr marT="14300" marB="14300" marR="20775" marL="207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275" y="5"/>
            <a:ext cx="9144000" cy="5784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DESIGNS</a:t>
            </a:r>
            <a:endParaRPr/>
          </a:p>
        </p:txBody>
      </p:sp>
      <p:graphicFrame>
        <p:nvGraphicFramePr>
          <p:cNvPr id="97" name="Google Shape;97;p19"/>
          <p:cNvGraphicFramePr/>
          <p:nvPr/>
        </p:nvGraphicFramePr>
        <p:xfrm>
          <a:off x="13625" y="542383"/>
          <a:ext cx="3000000" cy="3000000"/>
        </p:xfrm>
        <a:graphic>
          <a:graphicData uri="http://schemas.openxmlformats.org/drawingml/2006/table">
            <a:tbl>
              <a:tblPr>
                <a:noFill/>
                <a:tableStyleId>{809B4D87-A57A-4478-9780-CD0A7B1A612E}</a:tableStyleId>
              </a:tblPr>
              <a:tblGrid>
                <a:gridCol w="1479225"/>
                <a:gridCol w="2496375"/>
                <a:gridCol w="1323275"/>
                <a:gridCol w="474600"/>
                <a:gridCol w="87025"/>
                <a:gridCol w="1547500"/>
                <a:gridCol w="88075"/>
                <a:gridCol w="1620125"/>
              </a:tblGrid>
              <a:tr h="458650">
                <a:tc>
                  <a:txBody>
                    <a:bodyPr>
                      <a:noAutofit/>
                    </a:bodyPr>
                    <a:lstStyle/>
                    <a:p>
                      <a:pPr indent="0" lvl="0" marL="0" algn="ctr">
                        <a:spcBef>
                          <a:spcPts val="0"/>
                        </a:spcBef>
                        <a:spcAft>
                          <a:spcPts val="0"/>
                        </a:spcAft>
                        <a:buNone/>
                      </a:pPr>
                      <a:r>
                        <a:rPr lang="es" sz="1500"/>
                        <a:t>Function</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7">
                  <a:txBody>
                    <a:bodyPr>
                      <a:noAutofit/>
                    </a:bodyPr>
                    <a:lstStyle/>
                    <a:p>
                      <a:pPr indent="0" lvl="0" marL="0" rtl="0" algn="ctr">
                        <a:spcBef>
                          <a:spcPts val="0"/>
                        </a:spcBef>
                        <a:spcAft>
                          <a:spcPts val="0"/>
                        </a:spcAft>
                        <a:buNone/>
                      </a:pPr>
                      <a:r>
                        <a:rPr lang="es" sz="1500"/>
                        <a:t>Mean</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hMerge="1"/>
                <a:tc hMerge="1"/>
                <a:tc hMerge="1"/>
              </a:tr>
              <a:tr h="930550">
                <a:tc>
                  <a:txBody>
                    <a:bodyPr>
                      <a:noAutofit/>
                    </a:bodyPr>
                    <a:lstStyle/>
                    <a:p>
                      <a:pPr indent="0" lvl="0" marL="0" rtl="0" algn="ctr">
                        <a:spcBef>
                          <a:spcPts val="0"/>
                        </a:spcBef>
                        <a:spcAft>
                          <a:spcPts val="0"/>
                        </a:spcAft>
                        <a:buNone/>
                      </a:pPr>
                      <a:r>
                        <a:t/>
                      </a:r>
                      <a:endParaRPr sz="1500"/>
                    </a:p>
                    <a:p>
                      <a:pPr indent="0" lvl="0" marL="0" algn="ctr">
                        <a:spcBef>
                          <a:spcPts val="0"/>
                        </a:spcBef>
                        <a:spcAft>
                          <a:spcPts val="0"/>
                        </a:spcAft>
                        <a:buNone/>
                      </a:pPr>
                      <a:r>
                        <a:rPr lang="es" sz="1500"/>
                        <a:t>Walking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Clr>
                          <a:schemeClr val="dk1"/>
                        </a:buClr>
                        <a:buSzPts val="200"/>
                        <a:buFont typeface="Arial"/>
                        <a:buNone/>
                      </a:pPr>
                      <a:r>
                        <a:rPr lang="es" sz="1500"/>
                        <a:t>2 bars as feet</a:t>
                      </a:r>
                      <a:endParaRPr sz="1500"/>
                    </a:p>
                    <a:p>
                      <a:pPr indent="0" lvl="0" marL="0" rtl="0" algn="ctr">
                        <a:spcBef>
                          <a:spcPts val="0"/>
                        </a:spcBef>
                        <a:spcAft>
                          <a:spcPts val="0"/>
                        </a:spcAft>
                        <a:buClr>
                          <a:schemeClr val="dk1"/>
                        </a:buClr>
                        <a:buSzPts val="200"/>
                        <a:buFont typeface="Arial"/>
                        <a:buNone/>
                      </a:pPr>
                      <a:r>
                        <a:rPr lang="es" sz="1500"/>
                        <a:t>“elephant”</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5">
                  <a:txBody>
                    <a:bodyPr>
                      <a:noAutofit/>
                    </a:bodyPr>
                    <a:lstStyle/>
                    <a:p>
                      <a:pPr indent="0" lvl="0" marL="0" rtl="0" algn="ctr">
                        <a:spcBef>
                          <a:spcPts val="0"/>
                        </a:spcBef>
                        <a:spcAft>
                          <a:spcPts val="0"/>
                        </a:spcAft>
                        <a:buNone/>
                      </a:pPr>
                      <a:r>
                        <a:rPr lang="es" sz="1500"/>
                        <a:t>3 or 4 legs on each side “spider”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hMerge="1"/>
                <a:tc>
                  <a:txBody>
                    <a:bodyPr>
                      <a:noAutofit/>
                    </a:bodyPr>
                    <a:lstStyle/>
                    <a:p>
                      <a:pPr indent="0" lvl="0" marL="0" rtl="0" algn="ctr">
                        <a:spcBef>
                          <a:spcPts val="0"/>
                        </a:spcBef>
                        <a:spcAft>
                          <a:spcPts val="0"/>
                        </a:spcAft>
                        <a:buClr>
                          <a:schemeClr val="dk1"/>
                        </a:buClr>
                        <a:buSzPts val="200"/>
                        <a:buFont typeface="Arial"/>
                        <a:buNone/>
                      </a:pPr>
                      <a:r>
                        <a:rPr lang="es" sz="1500"/>
                        <a:t>Combination 2 bars on each side with  4 legs</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75575">
                <a:tc>
                  <a:txBody>
                    <a:bodyPr>
                      <a:noAutofit/>
                    </a:bodyPr>
                    <a:lstStyle/>
                    <a:p>
                      <a:pPr indent="0" lvl="0" marL="0" rtl="0" algn="ctr">
                        <a:spcBef>
                          <a:spcPts val="0"/>
                        </a:spcBef>
                        <a:spcAft>
                          <a:spcPts val="0"/>
                        </a:spcAft>
                        <a:buNone/>
                      </a:pPr>
                      <a:r>
                        <a:t/>
                      </a:r>
                      <a:endParaRPr sz="1500"/>
                    </a:p>
                    <a:p>
                      <a:pPr indent="0" lvl="0" marL="0" algn="ctr">
                        <a:spcBef>
                          <a:spcPts val="0"/>
                        </a:spcBef>
                        <a:spcAft>
                          <a:spcPts val="0"/>
                        </a:spcAft>
                        <a:buNone/>
                      </a:pPr>
                      <a:r>
                        <a:rPr lang="es" sz="1500"/>
                        <a:t>Pick - Up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Hook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Forklift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r>
              <a:tr h="930550">
                <a:tc>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Bin Identification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Displacement of the hook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Power needed to lift the weight</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r>
              <a:tr h="791375">
                <a:tc>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Drop-Off Location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4">
                  <a:txBody>
                    <a:bodyPr>
                      <a:noAutofit/>
                    </a:bodyPr>
                    <a:lstStyle/>
                    <a:p>
                      <a:pPr indent="0" lvl="0" marL="0" rtl="0" algn="ctr">
                        <a:spcBef>
                          <a:spcPts val="0"/>
                        </a:spcBef>
                        <a:spcAft>
                          <a:spcPts val="0"/>
                        </a:spcAft>
                        <a:buNone/>
                      </a:pPr>
                      <a:r>
                        <a:rPr lang="es" sz="1500"/>
                        <a:t>Touch Sensor - Walk into bin-drop off point identifier</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gridSpan="3">
                  <a:txBody>
                    <a:bodyPr>
                      <a:noAutofit/>
                    </a:bodyPr>
                    <a:lstStyle/>
                    <a:p>
                      <a:pPr indent="0" lvl="0" marL="0" rtl="0" algn="ctr">
                        <a:spcBef>
                          <a:spcPts val="0"/>
                        </a:spcBef>
                        <a:spcAft>
                          <a:spcPts val="0"/>
                        </a:spcAft>
                        <a:buNone/>
                      </a:pPr>
                      <a:r>
                        <a:rPr lang="es" sz="1500"/>
                        <a:t>Ultrasonic Sensor -  Stop at a certain distance when object detected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r>
              <a:tr h="704950">
                <a:tc>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Bin Location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gridSpan="7">
                  <a:txBody>
                    <a:bodyPr>
                      <a:noAutofit/>
                    </a:bodyPr>
                    <a:lstStyle/>
                    <a:p>
                      <a:pPr indent="0" lvl="0" marL="0" rtl="0" algn="ctr">
                        <a:spcBef>
                          <a:spcPts val="0"/>
                        </a:spcBef>
                        <a:spcAft>
                          <a:spcPts val="0"/>
                        </a:spcAft>
                        <a:buNone/>
                      </a:pPr>
                      <a:r>
                        <a:t/>
                      </a:r>
                      <a:endParaRPr sz="1500"/>
                    </a:p>
                    <a:p>
                      <a:pPr indent="0" lvl="0" marL="0" rtl="0" algn="ctr">
                        <a:spcBef>
                          <a:spcPts val="0"/>
                        </a:spcBef>
                        <a:spcAft>
                          <a:spcPts val="0"/>
                        </a:spcAft>
                        <a:buNone/>
                      </a:pPr>
                      <a:r>
                        <a:rPr lang="es" sz="1500"/>
                        <a:t>Touch Sensor - Encounter bin </a:t>
                      </a:r>
                      <a:endParaRPr sz="1500"/>
                    </a:p>
                  </a:txBody>
                  <a:tcPr marT="14300" marB="14300" marR="20775" marL="2077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hMerge="1"/>
                <a:tc hMerge="1"/>
                <a:tc hMerge="1"/>
                <a:tc hMerge="1"/>
                <a:tc hMerge="1"/>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84650"/>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PROTOTYPE DESCRIPTIONS</a:t>
            </a:r>
            <a:endParaRPr/>
          </a:p>
        </p:txBody>
      </p:sp>
      <p:sp>
        <p:nvSpPr>
          <p:cNvPr id="103" name="Google Shape;103;p20"/>
          <p:cNvSpPr txBox="1"/>
          <p:nvPr>
            <p:ph idx="1" type="body"/>
          </p:nvPr>
        </p:nvSpPr>
        <p:spPr>
          <a:xfrm>
            <a:off x="311699" y="657367"/>
            <a:ext cx="3993000" cy="3416400"/>
          </a:xfrm>
          <a:prstGeom prst="rect">
            <a:avLst/>
          </a:prstGeom>
        </p:spPr>
        <p:txBody>
          <a:bodyPr anchorCtr="0" anchor="t" bIns="102350" lIns="102350" spcFirstLastPara="1" rIns="102350" wrap="square" tIns="102350">
            <a:noAutofit/>
          </a:bodyPr>
          <a:lstStyle/>
          <a:p>
            <a:pPr indent="-165100" lvl="0" marL="101600" rtl="0">
              <a:spcBef>
                <a:spcPts val="0"/>
              </a:spcBef>
              <a:spcAft>
                <a:spcPts val="0"/>
              </a:spcAft>
              <a:buClr>
                <a:srgbClr val="000000"/>
              </a:buClr>
              <a:buSzPts val="1800"/>
              <a:buAutoNum type="arabicPeriod"/>
            </a:pPr>
            <a:r>
              <a:rPr lang="es" sz="1800">
                <a:solidFill>
                  <a:srgbClr val="000000"/>
                </a:solidFill>
              </a:rPr>
              <a:t>Walker: 2 Bars as Feet</a:t>
            </a:r>
            <a:endParaRPr sz="1800">
              <a:solidFill>
                <a:srgbClr val="000000"/>
              </a:solidFill>
            </a:endParaRPr>
          </a:p>
          <a:p>
            <a:pPr indent="-165100" lvl="0" marL="101600" rtl="0">
              <a:spcBef>
                <a:spcPts val="0"/>
              </a:spcBef>
              <a:spcAft>
                <a:spcPts val="0"/>
              </a:spcAft>
              <a:buClr>
                <a:srgbClr val="000000"/>
              </a:buClr>
              <a:buSzPts val="1800"/>
              <a:buAutoNum type="arabicPeriod"/>
            </a:pPr>
            <a:r>
              <a:rPr lang="es" sz="1800">
                <a:solidFill>
                  <a:srgbClr val="000000"/>
                </a:solidFill>
              </a:rPr>
              <a:t>Walker: 3-4 Legs on Each Side, Pick-Up: Hook, Identification: Hook displacement</a:t>
            </a:r>
            <a:endParaRPr sz="1800">
              <a:solidFill>
                <a:srgbClr val="000000"/>
              </a:solidFill>
            </a:endParaRPr>
          </a:p>
          <a:p>
            <a:pPr indent="-165100" lvl="0" marL="101600" rtl="0">
              <a:spcBef>
                <a:spcPts val="0"/>
              </a:spcBef>
              <a:spcAft>
                <a:spcPts val="0"/>
              </a:spcAft>
              <a:buClr>
                <a:srgbClr val="000000"/>
              </a:buClr>
              <a:buSzPts val="1800"/>
              <a:buAutoNum type="arabicPeriod"/>
            </a:pPr>
            <a:r>
              <a:rPr lang="es" sz="1800">
                <a:solidFill>
                  <a:srgbClr val="000000"/>
                </a:solidFill>
              </a:rPr>
              <a:t>Walker: 3-4 Legs on Each Side, Pick-Up: Forklift, Identification: Power to lift the weight, Drop-Off Location: Touch Sensor, Bin Location: Touch Sensor</a:t>
            </a:r>
            <a:endParaRPr sz="1800">
              <a:solidFill>
                <a:srgbClr val="000000"/>
              </a:solidFill>
            </a:endParaRPr>
          </a:p>
          <a:p>
            <a:pPr indent="-165100" lvl="0" marL="101600">
              <a:spcBef>
                <a:spcPts val="0"/>
              </a:spcBef>
              <a:spcAft>
                <a:spcPts val="0"/>
              </a:spcAft>
              <a:buClr>
                <a:srgbClr val="000000"/>
              </a:buClr>
              <a:buSzPts val="1800"/>
              <a:buAutoNum type="arabicPeriod"/>
            </a:pPr>
            <a:r>
              <a:rPr lang="es" sz="1800">
                <a:solidFill>
                  <a:srgbClr val="000000"/>
                </a:solidFill>
              </a:rPr>
              <a:t>Walker: Combination, Pick up: Forklift, Identification: Power to lift the weight, Drop-Off Location: Ultrasonic Sensor, Bin Location: Touch Sensor</a:t>
            </a:r>
            <a:endParaRPr sz="1800">
              <a:solidFill>
                <a:srgbClr val="000000"/>
              </a:solidFill>
            </a:endParaRPr>
          </a:p>
        </p:txBody>
      </p:sp>
      <p:pic>
        <p:nvPicPr>
          <p:cNvPr id="104" name="Google Shape;104;p20"/>
          <p:cNvPicPr preferRelativeResize="0"/>
          <p:nvPr/>
        </p:nvPicPr>
        <p:blipFill rotWithShape="1">
          <a:blip r:embed="rId3">
            <a:alphaModFix/>
          </a:blip>
          <a:srcRect b="27778" l="14904" r="13303" t="9827"/>
          <a:stretch/>
        </p:blipFill>
        <p:spPr>
          <a:xfrm>
            <a:off x="6467868" y="666892"/>
            <a:ext cx="1955231" cy="1268613"/>
          </a:xfrm>
          <a:prstGeom prst="rect">
            <a:avLst/>
          </a:prstGeom>
          <a:noFill/>
          <a:ln>
            <a:noFill/>
          </a:ln>
        </p:spPr>
      </p:pic>
      <p:pic>
        <p:nvPicPr>
          <p:cNvPr id="105" name="Google Shape;105;p20"/>
          <p:cNvPicPr preferRelativeResize="0"/>
          <p:nvPr/>
        </p:nvPicPr>
        <p:blipFill rotWithShape="1">
          <a:blip r:embed="rId4">
            <a:alphaModFix/>
          </a:blip>
          <a:srcRect b="15385" l="12820" r="8815" t="7263"/>
          <a:stretch/>
        </p:blipFill>
        <p:spPr>
          <a:xfrm>
            <a:off x="6429904" y="2017649"/>
            <a:ext cx="2007433" cy="1483756"/>
          </a:xfrm>
          <a:prstGeom prst="rect">
            <a:avLst/>
          </a:prstGeom>
          <a:noFill/>
          <a:ln>
            <a:noFill/>
          </a:ln>
        </p:spPr>
      </p:pic>
      <p:pic>
        <p:nvPicPr>
          <p:cNvPr id="106" name="Google Shape;106;p20"/>
          <p:cNvPicPr preferRelativeResize="0"/>
          <p:nvPr/>
        </p:nvPicPr>
        <p:blipFill>
          <a:blip r:embed="rId5">
            <a:alphaModFix/>
          </a:blip>
          <a:stretch>
            <a:fillRect/>
          </a:stretch>
        </p:blipFill>
        <p:spPr>
          <a:xfrm>
            <a:off x="6429902" y="3583551"/>
            <a:ext cx="2007434" cy="1516140"/>
          </a:xfrm>
          <a:prstGeom prst="rect">
            <a:avLst/>
          </a:prstGeom>
          <a:noFill/>
          <a:ln>
            <a:noFill/>
          </a:ln>
        </p:spPr>
      </p:pic>
      <p:pic>
        <p:nvPicPr>
          <p:cNvPr descr="IMG_8286-01.JPG" id="107" name="Google Shape;107;p20"/>
          <p:cNvPicPr preferRelativeResize="0"/>
          <p:nvPr/>
        </p:nvPicPr>
        <p:blipFill>
          <a:blip r:embed="rId6">
            <a:alphaModFix/>
          </a:blip>
          <a:stretch>
            <a:fillRect/>
          </a:stretch>
        </p:blipFill>
        <p:spPr>
          <a:xfrm>
            <a:off x="4510352" y="1547102"/>
            <a:ext cx="1695488" cy="22804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23322" y="9"/>
            <a:ext cx="8520600" cy="572700"/>
          </a:xfrm>
          <a:prstGeom prst="rect">
            <a:avLst/>
          </a:prstGeom>
        </p:spPr>
        <p:txBody>
          <a:bodyPr anchorCtr="0" anchor="t" bIns="102350" lIns="102350" spcFirstLastPara="1" rIns="102350" wrap="square" tIns="102350">
            <a:noAutofit/>
          </a:bodyPr>
          <a:lstStyle/>
          <a:p>
            <a:pPr indent="0" lvl="0" marL="0" algn="ctr">
              <a:spcBef>
                <a:spcPts val="0"/>
              </a:spcBef>
              <a:spcAft>
                <a:spcPts val="0"/>
              </a:spcAft>
              <a:buNone/>
            </a:pPr>
            <a:r>
              <a:rPr lang="es"/>
              <a:t>DATA</a:t>
            </a:r>
            <a:endParaRPr/>
          </a:p>
        </p:txBody>
      </p:sp>
      <p:graphicFrame>
        <p:nvGraphicFramePr>
          <p:cNvPr id="113" name="Google Shape;113;p21"/>
          <p:cNvGraphicFramePr/>
          <p:nvPr/>
        </p:nvGraphicFramePr>
        <p:xfrm>
          <a:off x="164514" y="677603"/>
          <a:ext cx="3000000" cy="3000000"/>
        </p:xfrm>
        <a:graphic>
          <a:graphicData uri="http://schemas.openxmlformats.org/drawingml/2006/table">
            <a:tbl>
              <a:tblPr>
                <a:noFill/>
                <a:tableStyleId>{809B4D87-A57A-4478-9780-CD0A7B1A612E}</a:tableStyleId>
              </a:tblPr>
              <a:tblGrid>
                <a:gridCol w="1244450"/>
                <a:gridCol w="1037950"/>
                <a:gridCol w="910875"/>
                <a:gridCol w="1260325"/>
                <a:gridCol w="1625675"/>
                <a:gridCol w="1117350"/>
                <a:gridCol w="1641550"/>
              </a:tblGrid>
              <a:tr h="668425">
                <a:tc rowSpan="2">
                  <a:txBody>
                    <a:bodyPr>
                      <a:noAutofit/>
                    </a:bodyPr>
                    <a:lstStyle/>
                    <a:p>
                      <a:pPr indent="0" lvl="0" marL="0" rtl="0" algn="ctr">
                        <a:spcBef>
                          <a:spcPts val="0"/>
                        </a:spcBef>
                        <a:spcAft>
                          <a:spcPts val="0"/>
                        </a:spcAft>
                        <a:buNone/>
                      </a:pPr>
                      <a:r>
                        <a:rPr lang="es" sz="1500"/>
                        <a:t>Prototype</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6">
                  <a:txBody>
                    <a:bodyPr>
                      <a:noAutofit/>
                    </a:bodyPr>
                    <a:lstStyle/>
                    <a:p>
                      <a:pPr indent="0" lvl="0" marL="0" algn="ctr">
                        <a:spcBef>
                          <a:spcPts val="0"/>
                        </a:spcBef>
                        <a:spcAft>
                          <a:spcPts val="0"/>
                        </a:spcAft>
                        <a:buNone/>
                      </a:pPr>
                      <a:r>
                        <a:rPr lang="es" sz="1500"/>
                        <a:t>Performance</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r>
              <a:tr h="774325">
                <a:tc vMerge="1"/>
                <a:tc>
                  <a:txBody>
                    <a:bodyPr>
                      <a:noAutofit/>
                    </a:bodyPr>
                    <a:lstStyle/>
                    <a:p>
                      <a:pPr indent="0" lvl="0" marL="0" algn="ctr">
                        <a:spcBef>
                          <a:spcPts val="0"/>
                        </a:spcBef>
                        <a:spcAft>
                          <a:spcPts val="0"/>
                        </a:spcAft>
                        <a:buNone/>
                      </a:pPr>
                      <a:r>
                        <a:rPr lang="es" sz="1500"/>
                        <a:t>Walking Speed</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Line Follow</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Obstacle Height Traversal</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Drop-Off Identification</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Bin Pick Up %</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Bin Identification%</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425">
                <a:tc>
                  <a:txBody>
                    <a:bodyPr>
                      <a:noAutofit/>
                    </a:bodyPr>
                    <a:lstStyle/>
                    <a:p>
                      <a:pPr indent="0" lvl="0" marL="0" algn="ctr">
                        <a:spcBef>
                          <a:spcPts val="0"/>
                        </a:spcBef>
                        <a:spcAft>
                          <a:spcPts val="0"/>
                        </a:spcAft>
                        <a:buNone/>
                      </a:pPr>
                      <a:r>
                        <a:rPr lang="es" sz="1500"/>
                        <a:t>1</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0.23 ft/s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0.75 inches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425">
                <a:tc>
                  <a:txBody>
                    <a:bodyPr>
                      <a:noAutofit/>
                    </a:bodyPr>
                    <a:lstStyle/>
                    <a:p>
                      <a:pPr indent="0" lvl="0" marL="0" algn="ctr">
                        <a:spcBef>
                          <a:spcPts val="0"/>
                        </a:spcBef>
                        <a:spcAft>
                          <a:spcPts val="0"/>
                        </a:spcAft>
                        <a:buNone/>
                      </a:pPr>
                      <a:r>
                        <a:rPr lang="es" sz="1500"/>
                        <a:t>2</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0.25 ft/s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0.50 inches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425">
                <a:tc>
                  <a:txBody>
                    <a:bodyPr>
                      <a:noAutofit/>
                    </a:bodyPr>
                    <a:lstStyle/>
                    <a:p>
                      <a:pPr indent="0" lvl="0" marL="0" algn="ctr">
                        <a:spcBef>
                          <a:spcPts val="0"/>
                        </a:spcBef>
                        <a:spcAft>
                          <a:spcPts val="0"/>
                        </a:spcAft>
                        <a:buNone/>
                      </a:pPr>
                      <a:r>
                        <a:rPr lang="es" sz="1500"/>
                        <a:t>3</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0.25 ft/s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N/A</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0.50 inches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50%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100%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87%</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8425">
                <a:tc>
                  <a:txBody>
                    <a:bodyPr>
                      <a:noAutofit/>
                    </a:bodyPr>
                    <a:lstStyle/>
                    <a:p>
                      <a:pPr indent="0" lvl="0" marL="0" algn="ctr">
                        <a:spcBef>
                          <a:spcPts val="0"/>
                        </a:spcBef>
                        <a:spcAft>
                          <a:spcPts val="0"/>
                        </a:spcAft>
                        <a:buNone/>
                      </a:pPr>
                      <a:r>
                        <a:rPr lang="es" sz="1500"/>
                        <a:t>4</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0.269 ft/s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50% accurate</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2 inches</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100%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100%</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algn="ctr">
                        <a:spcBef>
                          <a:spcPts val="0"/>
                        </a:spcBef>
                        <a:spcAft>
                          <a:spcPts val="0"/>
                        </a:spcAft>
                        <a:buNone/>
                      </a:pPr>
                      <a:r>
                        <a:rPr lang="es" sz="1500"/>
                        <a:t>87%</a:t>
                      </a:r>
                      <a:endParaRPr sz="1500"/>
                    </a:p>
                  </a:txBody>
                  <a:tcPr marT="14300" marB="14300" marR="20775" marL="207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